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media/image28.png" ContentType="image/png"/>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png" ContentType="image/png"/>
  <Override PartName="/ppt/media/image14.jpeg" ContentType="image/jpeg"/>
  <Override PartName="/ppt/media/image15.png" ContentType="image/png"/>
  <Override PartName="/ppt/media/image16.png" ContentType="image/png"/>
  <Override PartName="/ppt/media/image17.png" ContentType="image/png"/>
  <Override PartName="/ppt/media/image18.jpeg" ContentType="image/jpeg"/>
  <Override PartName="/ppt/media/image19.png" ContentType="image/png"/>
  <Override PartName="/ppt/media/image20.jpeg" ContentType="image/jpeg"/>
  <Override PartName="/ppt/media/image21.jpeg" ContentType="image/jpe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jpeg" ContentType="image/jpe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504000" y="1326600"/>
            <a:ext cx="9072000" cy="17848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11"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312"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3"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4" name="PlaceHolder 1"/>
          <p:cNvSpPr>
            <a:spLocks noGrp="1"/>
          </p:cNvSpPr>
          <p:nvPr>
            <p:ph type="subTitle"/>
          </p:nvPr>
        </p:nvSpPr>
        <p:spPr>
          <a:xfrm>
            <a:off x="504000" y="22572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16"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317"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
        <p:nvSpPr>
          <p:cNvPr id="318"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20"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321"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322" name="PlaceHolder 4"/>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24"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325"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326" name="PlaceHolder 4"/>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28" name="PlaceHolder 2"/>
          <p:cNvSpPr>
            <a:spLocks noGrp="1"/>
          </p:cNvSpPr>
          <p:nvPr>
            <p:ph type="body"/>
          </p:nvPr>
        </p:nvSpPr>
        <p:spPr>
          <a:xfrm>
            <a:off x="504000" y="1326600"/>
            <a:ext cx="9072000" cy="1784880"/>
          </a:xfrm>
          <a:prstGeom prst="rect">
            <a:avLst/>
          </a:prstGeom>
        </p:spPr>
        <p:txBody>
          <a:bodyPr lIns="0" rIns="0" tIns="0" bIns="0">
            <a:normAutofit/>
          </a:bodyPr>
          <a:p>
            <a:endParaRPr b="0" lang="en-US" sz="3200" spc="-1" strike="noStrike">
              <a:latin typeface="Arial"/>
            </a:endParaRPr>
          </a:p>
        </p:txBody>
      </p:sp>
      <p:sp>
        <p:nvSpPr>
          <p:cNvPr id="329" name="PlaceHolder 3"/>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31"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332"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333"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
        <p:nvSpPr>
          <p:cNvPr id="334" name="PlaceHolder 5"/>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36" name="PlaceHolder 2"/>
          <p:cNvSpPr>
            <a:spLocks noGrp="1"/>
          </p:cNvSpPr>
          <p:nvPr>
            <p:ph type="body"/>
          </p:nvPr>
        </p:nvSpPr>
        <p:spPr>
          <a:xfrm>
            <a:off x="504000" y="1326600"/>
            <a:ext cx="2921040" cy="1784880"/>
          </a:xfrm>
          <a:prstGeom prst="rect">
            <a:avLst/>
          </a:prstGeom>
        </p:spPr>
        <p:txBody>
          <a:bodyPr lIns="0" rIns="0" tIns="0" bIns="0">
            <a:normAutofit/>
          </a:bodyPr>
          <a:p>
            <a:endParaRPr b="0" lang="en-US" sz="3200" spc="-1" strike="noStrike">
              <a:latin typeface="Arial"/>
            </a:endParaRPr>
          </a:p>
        </p:txBody>
      </p:sp>
      <p:sp>
        <p:nvSpPr>
          <p:cNvPr id="337" name="PlaceHolder 3"/>
          <p:cNvSpPr>
            <a:spLocks noGrp="1"/>
          </p:cNvSpPr>
          <p:nvPr>
            <p:ph type="body"/>
          </p:nvPr>
        </p:nvSpPr>
        <p:spPr>
          <a:xfrm>
            <a:off x="3571560" y="1326600"/>
            <a:ext cx="2921040" cy="1784880"/>
          </a:xfrm>
          <a:prstGeom prst="rect">
            <a:avLst/>
          </a:prstGeom>
        </p:spPr>
        <p:txBody>
          <a:bodyPr lIns="0" rIns="0" tIns="0" bIns="0">
            <a:normAutofit/>
          </a:bodyPr>
          <a:p>
            <a:endParaRPr b="0" lang="en-US" sz="3200" spc="-1" strike="noStrike">
              <a:latin typeface="Arial"/>
            </a:endParaRPr>
          </a:p>
        </p:txBody>
      </p:sp>
      <p:sp>
        <p:nvSpPr>
          <p:cNvPr id="338" name="PlaceHolder 4"/>
          <p:cNvSpPr>
            <a:spLocks noGrp="1"/>
          </p:cNvSpPr>
          <p:nvPr>
            <p:ph type="body"/>
          </p:nvPr>
        </p:nvSpPr>
        <p:spPr>
          <a:xfrm>
            <a:off x="6639120" y="1326600"/>
            <a:ext cx="2921040" cy="1784880"/>
          </a:xfrm>
          <a:prstGeom prst="rect">
            <a:avLst/>
          </a:prstGeom>
        </p:spPr>
        <p:txBody>
          <a:bodyPr lIns="0" rIns="0" tIns="0" bIns="0">
            <a:normAutofit/>
          </a:bodyPr>
          <a:p>
            <a:endParaRPr b="0" lang="en-US" sz="3200" spc="-1" strike="noStrike">
              <a:latin typeface="Arial"/>
            </a:endParaRPr>
          </a:p>
        </p:txBody>
      </p:sp>
      <p:sp>
        <p:nvSpPr>
          <p:cNvPr id="339" name="PlaceHolder 5"/>
          <p:cNvSpPr>
            <a:spLocks noGrp="1"/>
          </p:cNvSpPr>
          <p:nvPr>
            <p:ph type="body"/>
          </p:nvPr>
        </p:nvSpPr>
        <p:spPr>
          <a:xfrm>
            <a:off x="504000" y="3281400"/>
            <a:ext cx="2921040" cy="1784880"/>
          </a:xfrm>
          <a:prstGeom prst="rect">
            <a:avLst/>
          </a:prstGeom>
        </p:spPr>
        <p:txBody>
          <a:bodyPr lIns="0" rIns="0" tIns="0" bIns="0">
            <a:normAutofit/>
          </a:bodyPr>
          <a:p>
            <a:endParaRPr b="0" lang="en-US" sz="3200" spc="-1" strike="noStrike">
              <a:latin typeface="Arial"/>
            </a:endParaRPr>
          </a:p>
        </p:txBody>
      </p:sp>
      <p:sp>
        <p:nvSpPr>
          <p:cNvPr id="340" name="PlaceHolder 6"/>
          <p:cNvSpPr>
            <a:spLocks noGrp="1"/>
          </p:cNvSpPr>
          <p:nvPr>
            <p:ph type="body"/>
          </p:nvPr>
        </p:nvSpPr>
        <p:spPr>
          <a:xfrm>
            <a:off x="3571560" y="3281400"/>
            <a:ext cx="2921040" cy="1784880"/>
          </a:xfrm>
          <a:prstGeom prst="rect">
            <a:avLst/>
          </a:prstGeom>
        </p:spPr>
        <p:txBody>
          <a:bodyPr lIns="0" rIns="0" tIns="0" bIns="0">
            <a:normAutofit/>
          </a:bodyPr>
          <a:p>
            <a:endParaRPr b="0" lang="en-US" sz="3200" spc="-1" strike="noStrike">
              <a:latin typeface="Arial"/>
            </a:endParaRPr>
          </a:p>
        </p:txBody>
      </p:sp>
      <p:sp>
        <p:nvSpPr>
          <p:cNvPr id="341" name="PlaceHolder 7"/>
          <p:cNvSpPr>
            <a:spLocks noGrp="1"/>
          </p:cNvSpPr>
          <p:nvPr>
            <p:ph type="body"/>
          </p:nvPr>
        </p:nvSpPr>
        <p:spPr>
          <a:xfrm>
            <a:off x="6639120" y="3281400"/>
            <a:ext cx="292104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504000" y="1326600"/>
            <a:ext cx="2921040" cy="178488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571560" y="1326600"/>
            <a:ext cx="2921040" cy="178488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639120" y="1326600"/>
            <a:ext cx="2921040" cy="178488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504000" y="3281400"/>
            <a:ext cx="2921040" cy="178488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571560" y="3281400"/>
            <a:ext cx="2921040" cy="178488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639120" y="3281400"/>
            <a:ext cx="292104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504000" y="1326600"/>
            <a:ext cx="9072000" cy="3742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504000" y="1326600"/>
            <a:ext cx="907200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22572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504000" y="1326600"/>
            <a:ext cx="9072000" cy="3742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504000" y="1326600"/>
            <a:ext cx="9072000" cy="17848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504000" y="1326600"/>
            <a:ext cx="2921040" cy="17848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571560" y="1326600"/>
            <a:ext cx="2921040" cy="178488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639120" y="1326600"/>
            <a:ext cx="2921040" cy="178488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04000" y="3281400"/>
            <a:ext cx="2921040" cy="178488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571560" y="3281400"/>
            <a:ext cx="2921040" cy="178488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639120" y="3281400"/>
            <a:ext cx="292104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504000" y="1326600"/>
            <a:ext cx="9072000" cy="3742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504000" y="1326600"/>
            <a:ext cx="907200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504000" y="1326600"/>
            <a:ext cx="907200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504000" y="22572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504000" y="1326600"/>
            <a:ext cx="9072000" cy="17848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504000" y="1326600"/>
            <a:ext cx="2921040" cy="178488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3571560" y="1326600"/>
            <a:ext cx="2921040" cy="178488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639120" y="1326600"/>
            <a:ext cx="2921040" cy="178488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504000" y="3281400"/>
            <a:ext cx="2921040" cy="178488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3571560" y="3281400"/>
            <a:ext cx="2921040" cy="178488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6639120" y="3281400"/>
            <a:ext cx="292104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subTitle"/>
          </p:nvPr>
        </p:nvSpPr>
        <p:spPr>
          <a:xfrm>
            <a:off x="504000" y="1326600"/>
            <a:ext cx="9072000" cy="3742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504000" y="1326600"/>
            <a:ext cx="907200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504000" y="22572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504000" y="1326600"/>
            <a:ext cx="9072000" cy="178488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504000" y="1326600"/>
            <a:ext cx="2921040" cy="17848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3571560" y="1326600"/>
            <a:ext cx="2921040" cy="178488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639120" y="1326600"/>
            <a:ext cx="2921040" cy="178488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504000" y="3281400"/>
            <a:ext cx="2921040" cy="178488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3571560" y="3281400"/>
            <a:ext cx="2921040" cy="178488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6639120" y="3281400"/>
            <a:ext cx="292104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5" name="PlaceHolder 2"/>
          <p:cNvSpPr>
            <a:spLocks noGrp="1"/>
          </p:cNvSpPr>
          <p:nvPr>
            <p:ph type="subTitle"/>
          </p:nvPr>
        </p:nvSpPr>
        <p:spPr>
          <a:xfrm>
            <a:off x="504000" y="1326600"/>
            <a:ext cx="9072000" cy="3742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7" name="PlaceHolder 2"/>
          <p:cNvSpPr>
            <a:spLocks noGrp="1"/>
          </p:cNvSpPr>
          <p:nvPr>
            <p:ph type="body"/>
          </p:nvPr>
        </p:nvSpPr>
        <p:spPr>
          <a:xfrm>
            <a:off x="504000" y="1326600"/>
            <a:ext cx="907200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59"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504000" y="22572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4"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8"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170" name="PlaceHolder 4"/>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504000" y="1326600"/>
            <a:ext cx="9072000" cy="178488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
        <p:nvSpPr>
          <p:cNvPr id="182" name="PlaceHolder 5"/>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572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504000" y="1326600"/>
            <a:ext cx="2921040" cy="178488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3571560" y="1326600"/>
            <a:ext cx="2921040" cy="178488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6639120" y="1326600"/>
            <a:ext cx="2921040" cy="178488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504000" y="3281400"/>
            <a:ext cx="2921040" cy="1784880"/>
          </a:xfrm>
          <a:prstGeom prst="rect">
            <a:avLst/>
          </a:prstGeom>
        </p:spPr>
        <p:txBody>
          <a:bodyPr lIns="0" rIns="0" tIns="0" bIns="0">
            <a:normAutofit/>
          </a:bodyPr>
          <a:p>
            <a:endParaRPr b="0" lang="en-US" sz="3200" spc="-1" strike="noStrike">
              <a:latin typeface="Arial"/>
            </a:endParaRPr>
          </a:p>
        </p:txBody>
      </p:sp>
      <p:sp>
        <p:nvSpPr>
          <p:cNvPr id="188" name="PlaceHolder 6"/>
          <p:cNvSpPr>
            <a:spLocks noGrp="1"/>
          </p:cNvSpPr>
          <p:nvPr>
            <p:ph type="body"/>
          </p:nvPr>
        </p:nvSpPr>
        <p:spPr>
          <a:xfrm>
            <a:off x="3571560" y="3281400"/>
            <a:ext cx="2921040" cy="1784880"/>
          </a:xfrm>
          <a:prstGeom prst="rect">
            <a:avLst/>
          </a:prstGeom>
        </p:spPr>
        <p:txBody>
          <a:bodyPr lIns="0" rIns="0" tIns="0" bIns="0">
            <a:normAutofit/>
          </a:bodyPr>
          <a:p>
            <a:endParaRPr b="0" lang="en-US" sz="3200" spc="-1" strike="noStrike">
              <a:latin typeface="Arial"/>
            </a:endParaRPr>
          </a:p>
        </p:txBody>
      </p:sp>
      <p:sp>
        <p:nvSpPr>
          <p:cNvPr id="189" name="PlaceHolder 7"/>
          <p:cNvSpPr>
            <a:spLocks noGrp="1"/>
          </p:cNvSpPr>
          <p:nvPr>
            <p:ph type="body"/>
          </p:nvPr>
        </p:nvSpPr>
        <p:spPr>
          <a:xfrm>
            <a:off x="6639120" y="3281400"/>
            <a:ext cx="292104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subTitle"/>
          </p:nvPr>
        </p:nvSpPr>
        <p:spPr>
          <a:xfrm>
            <a:off x="504000" y="1326600"/>
            <a:ext cx="9072000" cy="3742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504000" y="1326600"/>
            <a:ext cx="907200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504000" y="22572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02"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
        <p:nvSpPr>
          <p:cNvPr id="204"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06"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208" name="PlaceHolder 4"/>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0"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211"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212" name="PlaceHolder 4"/>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4" name="PlaceHolder 2"/>
          <p:cNvSpPr>
            <a:spLocks noGrp="1"/>
          </p:cNvSpPr>
          <p:nvPr>
            <p:ph type="body"/>
          </p:nvPr>
        </p:nvSpPr>
        <p:spPr>
          <a:xfrm>
            <a:off x="504000" y="1326600"/>
            <a:ext cx="9072000" cy="178488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17"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
        <p:nvSpPr>
          <p:cNvPr id="220" name="PlaceHolder 5"/>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22" name="PlaceHolder 2"/>
          <p:cNvSpPr>
            <a:spLocks noGrp="1"/>
          </p:cNvSpPr>
          <p:nvPr>
            <p:ph type="body"/>
          </p:nvPr>
        </p:nvSpPr>
        <p:spPr>
          <a:xfrm>
            <a:off x="504000" y="1326600"/>
            <a:ext cx="2921040" cy="1784880"/>
          </a:xfrm>
          <a:prstGeom prst="rect">
            <a:avLst/>
          </a:prstGeom>
        </p:spPr>
        <p:txBody>
          <a:bodyPr lIns="0" rIns="0" tIns="0" bIns="0">
            <a:normAutofit/>
          </a:bodyPr>
          <a:p>
            <a:endParaRPr b="0" lang="en-US" sz="3200" spc="-1" strike="noStrike">
              <a:latin typeface="Arial"/>
            </a:endParaRPr>
          </a:p>
        </p:txBody>
      </p:sp>
      <p:sp>
        <p:nvSpPr>
          <p:cNvPr id="223" name="PlaceHolder 3"/>
          <p:cNvSpPr>
            <a:spLocks noGrp="1"/>
          </p:cNvSpPr>
          <p:nvPr>
            <p:ph type="body"/>
          </p:nvPr>
        </p:nvSpPr>
        <p:spPr>
          <a:xfrm>
            <a:off x="3571560" y="1326600"/>
            <a:ext cx="2921040" cy="1784880"/>
          </a:xfrm>
          <a:prstGeom prst="rect">
            <a:avLst/>
          </a:prstGeom>
        </p:spPr>
        <p:txBody>
          <a:bodyPr lIns="0" rIns="0" tIns="0" bIns="0">
            <a:normAutofit/>
          </a:bodyPr>
          <a:p>
            <a:endParaRPr b="0" lang="en-US" sz="3200" spc="-1" strike="noStrike">
              <a:latin typeface="Arial"/>
            </a:endParaRPr>
          </a:p>
        </p:txBody>
      </p:sp>
      <p:sp>
        <p:nvSpPr>
          <p:cNvPr id="224" name="PlaceHolder 4"/>
          <p:cNvSpPr>
            <a:spLocks noGrp="1"/>
          </p:cNvSpPr>
          <p:nvPr>
            <p:ph type="body"/>
          </p:nvPr>
        </p:nvSpPr>
        <p:spPr>
          <a:xfrm>
            <a:off x="6639120" y="1326600"/>
            <a:ext cx="2921040" cy="1784880"/>
          </a:xfrm>
          <a:prstGeom prst="rect">
            <a:avLst/>
          </a:prstGeom>
        </p:spPr>
        <p:txBody>
          <a:bodyPr lIns="0" rIns="0" tIns="0" bIns="0">
            <a:normAutofit/>
          </a:bodyPr>
          <a:p>
            <a:endParaRPr b="0" lang="en-US" sz="3200" spc="-1" strike="noStrike">
              <a:latin typeface="Arial"/>
            </a:endParaRPr>
          </a:p>
        </p:txBody>
      </p:sp>
      <p:sp>
        <p:nvSpPr>
          <p:cNvPr id="225" name="PlaceHolder 5"/>
          <p:cNvSpPr>
            <a:spLocks noGrp="1"/>
          </p:cNvSpPr>
          <p:nvPr>
            <p:ph type="body"/>
          </p:nvPr>
        </p:nvSpPr>
        <p:spPr>
          <a:xfrm>
            <a:off x="504000" y="3281400"/>
            <a:ext cx="2921040" cy="1784880"/>
          </a:xfrm>
          <a:prstGeom prst="rect">
            <a:avLst/>
          </a:prstGeom>
        </p:spPr>
        <p:txBody>
          <a:bodyPr lIns="0" rIns="0" tIns="0" bIns="0">
            <a:normAutofit/>
          </a:bodyPr>
          <a:p>
            <a:endParaRPr b="0" lang="en-US" sz="3200" spc="-1" strike="noStrike">
              <a:latin typeface="Arial"/>
            </a:endParaRPr>
          </a:p>
        </p:txBody>
      </p:sp>
      <p:sp>
        <p:nvSpPr>
          <p:cNvPr id="226" name="PlaceHolder 6"/>
          <p:cNvSpPr>
            <a:spLocks noGrp="1"/>
          </p:cNvSpPr>
          <p:nvPr>
            <p:ph type="body"/>
          </p:nvPr>
        </p:nvSpPr>
        <p:spPr>
          <a:xfrm>
            <a:off x="3571560" y="3281400"/>
            <a:ext cx="2921040" cy="1784880"/>
          </a:xfrm>
          <a:prstGeom prst="rect">
            <a:avLst/>
          </a:prstGeom>
        </p:spPr>
        <p:txBody>
          <a:bodyPr lIns="0" rIns="0" tIns="0" bIns="0">
            <a:normAutofit/>
          </a:bodyPr>
          <a:p>
            <a:endParaRPr b="0" lang="en-US" sz="3200" spc="-1" strike="noStrike">
              <a:latin typeface="Arial"/>
            </a:endParaRPr>
          </a:p>
        </p:txBody>
      </p:sp>
      <p:sp>
        <p:nvSpPr>
          <p:cNvPr id="227" name="PlaceHolder 7"/>
          <p:cNvSpPr>
            <a:spLocks noGrp="1"/>
          </p:cNvSpPr>
          <p:nvPr>
            <p:ph type="body"/>
          </p:nvPr>
        </p:nvSpPr>
        <p:spPr>
          <a:xfrm>
            <a:off x="6639120" y="3281400"/>
            <a:ext cx="292104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31" name="PlaceHolder 2"/>
          <p:cNvSpPr>
            <a:spLocks noGrp="1"/>
          </p:cNvSpPr>
          <p:nvPr>
            <p:ph type="subTitle"/>
          </p:nvPr>
        </p:nvSpPr>
        <p:spPr>
          <a:xfrm>
            <a:off x="504000" y="1326600"/>
            <a:ext cx="9072000" cy="3742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504000" y="1326600"/>
            <a:ext cx="907200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35"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504000" y="22572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44"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48"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2" name="PlaceHolder 2"/>
          <p:cNvSpPr>
            <a:spLocks noGrp="1"/>
          </p:cNvSpPr>
          <p:nvPr>
            <p:ph type="body"/>
          </p:nvPr>
        </p:nvSpPr>
        <p:spPr>
          <a:xfrm>
            <a:off x="504000" y="1326600"/>
            <a:ext cx="9072000" cy="178488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55"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0" name="PlaceHolder 2"/>
          <p:cNvSpPr>
            <a:spLocks noGrp="1"/>
          </p:cNvSpPr>
          <p:nvPr>
            <p:ph type="body"/>
          </p:nvPr>
        </p:nvSpPr>
        <p:spPr>
          <a:xfrm>
            <a:off x="504000" y="1326600"/>
            <a:ext cx="2921040" cy="178488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3571560" y="1326600"/>
            <a:ext cx="2921040" cy="178488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6639120" y="1326600"/>
            <a:ext cx="2921040" cy="178488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504000" y="3281400"/>
            <a:ext cx="2921040" cy="178488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3571560" y="3281400"/>
            <a:ext cx="2921040" cy="178488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6639120" y="3281400"/>
            <a:ext cx="292104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subTitle"/>
          </p:nvPr>
        </p:nvSpPr>
        <p:spPr>
          <a:xfrm>
            <a:off x="504000" y="1326600"/>
            <a:ext cx="9072000" cy="3742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71" name="PlaceHolder 2"/>
          <p:cNvSpPr>
            <a:spLocks noGrp="1"/>
          </p:cNvSpPr>
          <p:nvPr>
            <p:ph type="body"/>
          </p:nvPr>
        </p:nvSpPr>
        <p:spPr>
          <a:xfrm>
            <a:off x="504000" y="1326600"/>
            <a:ext cx="907200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73"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274"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5"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6" name="PlaceHolder 1"/>
          <p:cNvSpPr>
            <a:spLocks noGrp="1"/>
          </p:cNvSpPr>
          <p:nvPr>
            <p:ph type="subTitle"/>
          </p:nvPr>
        </p:nvSpPr>
        <p:spPr>
          <a:xfrm>
            <a:off x="504000" y="225720"/>
            <a:ext cx="9072000" cy="43884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78"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279" name="PlaceHolder 3"/>
          <p:cNvSpPr>
            <a:spLocks noGrp="1"/>
          </p:cNvSpPr>
          <p:nvPr>
            <p:ph type="body"/>
          </p:nvPr>
        </p:nvSpPr>
        <p:spPr>
          <a:xfrm>
            <a:off x="5152680" y="1326600"/>
            <a:ext cx="4426920" cy="3742200"/>
          </a:xfrm>
          <a:prstGeom prst="rect">
            <a:avLst/>
          </a:prstGeom>
        </p:spPr>
        <p:txBody>
          <a:bodyPr lIns="0" rIns="0" tIns="0" bIns="0">
            <a:normAutofit/>
          </a:bodyPr>
          <a:p>
            <a:endParaRPr b="0" lang="en-US" sz="3200" spc="-1" strike="noStrike">
              <a:latin typeface="Arial"/>
            </a:endParaRPr>
          </a:p>
        </p:txBody>
      </p:sp>
      <p:sp>
        <p:nvSpPr>
          <p:cNvPr id="280"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504000" y="1326600"/>
            <a:ext cx="4426920" cy="374220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86"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287"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288" name="PlaceHolder 4"/>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90" name="PlaceHolder 2"/>
          <p:cNvSpPr>
            <a:spLocks noGrp="1"/>
          </p:cNvSpPr>
          <p:nvPr>
            <p:ph type="body"/>
          </p:nvPr>
        </p:nvSpPr>
        <p:spPr>
          <a:xfrm>
            <a:off x="504000" y="1326600"/>
            <a:ext cx="9072000" cy="1784880"/>
          </a:xfrm>
          <a:prstGeom prst="rect">
            <a:avLst/>
          </a:prstGeom>
        </p:spPr>
        <p:txBody>
          <a:bodyPr lIns="0" rIns="0" tIns="0" bIns="0">
            <a:normAutofit/>
          </a:bodyPr>
          <a:p>
            <a:endParaRPr b="0" lang="en-US" sz="3200" spc="-1" strike="noStrike">
              <a:latin typeface="Arial"/>
            </a:endParaRPr>
          </a:p>
        </p:txBody>
      </p:sp>
      <p:sp>
        <p:nvSpPr>
          <p:cNvPr id="291" name="PlaceHolder 3"/>
          <p:cNvSpPr>
            <a:spLocks noGrp="1"/>
          </p:cNvSpPr>
          <p:nvPr>
            <p:ph type="body"/>
          </p:nvPr>
        </p:nvSpPr>
        <p:spPr>
          <a:xfrm>
            <a:off x="504000" y="3281400"/>
            <a:ext cx="907200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93" name="PlaceHolder 2"/>
          <p:cNvSpPr>
            <a:spLocks noGrp="1"/>
          </p:cNvSpPr>
          <p:nvPr>
            <p:ph type="body"/>
          </p:nvPr>
        </p:nvSpPr>
        <p:spPr>
          <a:xfrm>
            <a:off x="504000" y="1326600"/>
            <a:ext cx="4426920" cy="1784880"/>
          </a:xfrm>
          <a:prstGeom prst="rect">
            <a:avLst/>
          </a:prstGeom>
        </p:spPr>
        <p:txBody>
          <a:bodyPr lIns="0" rIns="0" tIns="0" bIns="0">
            <a:normAutofit/>
          </a:bodyPr>
          <a:p>
            <a:endParaRPr b="0" lang="en-US" sz="3200" spc="-1" strike="noStrike">
              <a:latin typeface="Arial"/>
            </a:endParaRPr>
          </a:p>
        </p:txBody>
      </p:sp>
      <p:sp>
        <p:nvSpPr>
          <p:cNvPr id="294" name="PlaceHolder 3"/>
          <p:cNvSpPr>
            <a:spLocks noGrp="1"/>
          </p:cNvSpPr>
          <p:nvPr>
            <p:ph type="body"/>
          </p:nvPr>
        </p:nvSpPr>
        <p:spPr>
          <a:xfrm>
            <a:off x="5152680" y="1326600"/>
            <a:ext cx="4426920" cy="1784880"/>
          </a:xfrm>
          <a:prstGeom prst="rect">
            <a:avLst/>
          </a:prstGeom>
        </p:spPr>
        <p:txBody>
          <a:bodyPr lIns="0" rIns="0" tIns="0" bIns="0">
            <a:normAutofit/>
          </a:bodyPr>
          <a:p>
            <a:endParaRPr b="0" lang="en-US" sz="3200" spc="-1" strike="noStrike">
              <a:latin typeface="Arial"/>
            </a:endParaRPr>
          </a:p>
        </p:txBody>
      </p:sp>
      <p:sp>
        <p:nvSpPr>
          <p:cNvPr id="295" name="PlaceHolder 4"/>
          <p:cNvSpPr>
            <a:spLocks noGrp="1"/>
          </p:cNvSpPr>
          <p:nvPr>
            <p:ph type="body"/>
          </p:nvPr>
        </p:nvSpPr>
        <p:spPr>
          <a:xfrm>
            <a:off x="504000" y="3281400"/>
            <a:ext cx="4426920" cy="1784880"/>
          </a:xfrm>
          <a:prstGeom prst="rect">
            <a:avLst/>
          </a:prstGeom>
        </p:spPr>
        <p:txBody>
          <a:bodyPr lIns="0" rIns="0" tIns="0" bIns="0">
            <a:normAutofit/>
          </a:bodyPr>
          <a:p>
            <a:endParaRPr b="0" lang="en-US" sz="3200" spc="-1" strike="noStrike">
              <a:latin typeface="Arial"/>
            </a:endParaRPr>
          </a:p>
        </p:txBody>
      </p:sp>
      <p:sp>
        <p:nvSpPr>
          <p:cNvPr id="296" name="PlaceHolder 5"/>
          <p:cNvSpPr>
            <a:spLocks noGrp="1"/>
          </p:cNvSpPr>
          <p:nvPr>
            <p:ph type="body"/>
          </p:nvPr>
        </p:nvSpPr>
        <p:spPr>
          <a:xfrm>
            <a:off x="5152680" y="3281400"/>
            <a:ext cx="442692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298" name="PlaceHolder 2"/>
          <p:cNvSpPr>
            <a:spLocks noGrp="1"/>
          </p:cNvSpPr>
          <p:nvPr>
            <p:ph type="body"/>
          </p:nvPr>
        </p:nvSpPr>
        <p:spPr>
          <a:xfrm>
            <a:off x="504000" y="1326600"/>
            <a:ext cx="2921040" cy="1784880"/>
          </a:xfrm>
          <a:prstGeom prst="rect">
            <a:avLst/>
          </a:prstGeom>
        </p:spPr>
        <p:txBody>
          <a:bodyPr lIns="0" rIns="0" tIns="0" bIns="0">
            <a:normAutofit/>
          </a:bodyPr>
          <a:p>
            <a:endParaRPr b="0" lang="en-US" sz="3200" spc="-1" strike="noStrike">
              <a:latin typeface="Arial"/>
            </a:endParaRPr>
          </a:p>
        </p:txBody>
      </p:sp>
      <p:sp>
        <p:nvSpPr>
          <p:cNvPr id="299" name="PlaceHolder 3"/>
          <p:cNvSpPr>
            <a:spLocks noGrp="1"/>
          </p:cNvSpPr>
          <p:nvPr>
            <p:ph type="body"/>
          </p:nvPr>
        </p:nvSpPr>
        <p:spPr>
          <a:xfrm>
            <a:off x="3571560" y="1326600"/>
            <a:ext cx="2921040" cy="1784880"/>
          </a:xfrm>
          <a:prstGeom prst="rect">
            <a:avLst/>
          </a:prstGeom>
        </p:spPr>
        <p:txBody>
          <a:bodyPr lIns="0" rIns="0" tIns="0" bIns="0">
            <a:normAutofit/>
          </a:bodyPr>
          <a:p>
            <a:endParaRPr b="0" lang="en-US" sz="3200" spc="-1" strike="noStrike">
              <a:latin typeface="Arial"/>
            </a:endParaRPr>
          </a:p>
        </p:txBody>
      </p:sp>
      <p:sp>
        <p:nvSpPr>
          <p:cNvPr id="300" name="PlaceHolder 4"/>
          <p:cNvSpPr>
            <a:spLocks noGrp="1"/>
          </p:cNvSpPr>
          <p:nvPr>
            <p:ph type="body"/>
          </p:nvPr>
        </p:nvSpPr>
        <p:spPr>
          <a:xfrm>
            <a:off x="6639120" y="1326600"/>
            <a:ext cx="2921040" cy="1784880"/>
          </a:xfrm>
          <a:prstGeom prst="rect">
            <a:avLst/>
          </a:prstGeom>
        </p:spPr>
        <p:txBody>
          <a:bodyPr lIns="0" rIns="0" tIns="0" bIns="0">
            <a:normAutofit/>
          </a:bodyPr>
          <a:p>
            <a:endParaRPr b="0" lang="en-US" sz="3200" spc="-1" strike="noStrike">
              <a:latin typeface="Arial"/>
            </a:endParaRPr>
          </a:p>
        </p:txBody>
      </p:sp>
      <p:sp>
        <p:nvSpPr>
          <p:cNvPr id="301" name="PlaceHolder 5"/>
          <p:cNvSpPr>
            <a:spLocks noGrp="1"/>
          </p:cNvSpPr>
          <p:nvPr>
            <p:ph type="body"/>
          </p:nvPr>
        </p:nvSpPr>
        <p:spPr>
          <a:xfrm>
            <a:off x="504000" y="3281400"/>
            <a:ext cx="2921040" cy="1784880"/>
          </a:xfrm>
          <a:prstGeom prst="rect">
            <a:avLst/>
          </a:prstGeom>
        </p:spPr>
        <p:txBody>
          <a:bodyPr lIns="0" rIns="0" tIns="0" bIns="0">
            <a:normAutofit/>
          </a:bodyPr>
          <a:p>
            <a:endParaRPr b="0" lang="en-US" sz="3200" spc="-1" strike="noStrike">
              <a:latin typeface="Arial"/>
            </a:endParaRPr>
          </a:p>
        </p:txBody>
      </p:sp>
      <p:sp>
        <p:nvSpPr>
          <p:cNvPr id="302" name="PlaceHolder 6"/>
          <p:cNvSpPr>
            <a:spLocks noGrp="1"/>
          </p:cNvSpPr>
          <p:nvPr>
            <p:ph type="body"/>
          </p:nvPr>
        </p:nvSpPr>
        <p:spPr>
          <a:xfrm>
            <a:off x="3571560" y="3281400"/>
            <a:ext cx="2921040" cy="1784880"/>
          </a:xfrm>
          <a:prstGeom prst="rect">
            <a:avLst/>
          </a:prstGeom>
        </p:spPr>
        <p:txBody>
          <a:bodyPr lIns="0" rIns="0" tIns="0" bIns="0">
            <a:normAutofit/>
          </a:bodyPr>
          <a:p>
            <a:endParaRPr b="0" lang="en-US" sz="3200" spc="-1" strike="noStrike">
              <a:latin typeface="Arial"/>
            </a:endParaRPr>
          </a:p>
        </p:txBody>
      </p:sp>
      <p:sp>
        <p:nvSpPr>
          <p:cNvPr id="303" name="PlaceHolder 7"/>
          <p:cNvSpPr>
            <a:spLocks noGrp="1"/>
          </p:cNvSpPr>
          <p:nvPr>
            <p:ph type="body"/>
          </p:nvPr>
        </p:nvSpPr>
        <p:spPr>
          <a:xfrm>
            <a:off x="6639120" y="3281400"/>
            <a:ext cx="2921040" cy="1784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6"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07" name="PlaceHolder 2"/>
          <p:cNvSpPr>
            <a:spLocks noGrp="1"/>
          </p:cNvSpPr>
          <p:nvPr>
            <p:ph type="subTitle"/>
          </p:nvPr>
        </p:nvSpPr>
        <p:spPr>
          <a:xfrm>
            <a:off x="504000" y="1326600"/>
            <a:ext cx="9072000" cy="37422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504000" y="225720"/>
            <a:ext cx="9072000" cy="946440"/>
          </a:xfrm>
          <a:prstGeom prst="rect">
            <a:avLst/>
          </a:prstGeom>
        </p:spPr>
        <p:txBody>
          <a:bodyPr lIns="0" rIns="0" tIns="0" bIns="0" anchor="ctr">
            <a:noAutofit/>
          </a:bodyPr>
          <a:p>
            <a:pPr algn="ctr"/>
            <a:endParaRPr b="0" lang="en-US" sz="4400" spc="-1" strike="noStrike">
              <a:latin typeface="Arial"/>
            </a:endParaRPr>
          </a:p>
        </p:txBody>
      </p:sp>
      <p:sp>
        <p:nvSpPr>
          <p:cNvPr id="309" name="PlaceHolder 2"/>
          <p:cNvSpPr>
            <a:spLocks noGrp="1"/>
          </p:cNvSpPr>
          <p:nvPr>
            <p:ph type="body"/>
          </p:nvPr>
        </p:nvSpPr>
        <p:spPr>
          <a:xfrm>
            <a:off x="504000" y="1326600"/>
            <a:ext cx="9072000" cy="374220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3"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29"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67"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04" name="PlaceHolder 1"/>
          <p:cNvSpPr>
            <a:spLocks noGrp="1"/>
          </p:cNvSpPr>
          <p:nvPr>
            <p:ph type="title"/>
          </p:nvPr>
        </p:nvSpPr>
        <p:spPr>
          <a:xfrm>
            <a:off x="504000" y="225720"/>
            <a:ext cx="9072000" cy="946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05" name="PlaceHolder 2"/>
          <p:cNvSpPr>
            <a:spLocks noGrp="1"/>
          </p:cNvSpPr>
          <p:nvPr>
            <p:ph type="body"/>
          </p:nvPr>
        </p:nvSpPr>
        <p:spPr>
          <a:xfrm>
            <a:off x="504000" y="1326600"/>
            <a:ext cx="9072000" cy="3742200"/>
          </a:xfrm>
          <a:prstGeom prst="rect">
            <a:avLst/>
          </a:prstGeom>
        </p:spPr>
        <p:txBody>
          <a:bodyPr lIns="0" rIns="0" tIns="0" bIns="0">
            <a:no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hyperlink" Target="mailto:java_programmer@edenred_digital_center" TargetMode="External"/><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73.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4.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9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97.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3.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3.xml"/>
</Relationships>
</file>

<file path=ppt/slides/_rels/slide2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73.xml"/>
</Relationships>
</file>

<file path=ppt/slides/_rels/slide2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73.xml"/>
</Relationships>
</file>

<file path=ppt/slides/_rels/slide2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9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2" name=""/>
          <p:cNvSpPr/>
          <p:nvPr/>
        </p:nvSpPr>
        <p:spPr>
          <a:xfrm>
            <a:off x="1515600" y="1510920"/>
            <a:ext cx="8228520" cy="540360"/>
          </a:xfrm>
          <a:prstGeom prst="rect">
            <a:avLst/>
          </a:prstGeom>
          <a:noFill/>
          <a:ln w="0">
            <a:noFill/>
          </a:ln>
        </p:spPr>
        <p:style>
          <a:lnRef idx="0"/>
          <a:fillRef idx="0"/>
          <a:effectRef idx="0"/>
          <a:fontRef idx="minor"/>
        </p:style>
        <p:txBody>
          <a:bodyPr lIns="0" rIns="0" tIns="0" bIns="0" anchor="ctr">
            <a:noAutofit/>
          </a:bodyPr>
          <a:p>
            <a:pPr>
              <a:lnSpc>
                <a:spcPct val="100000"/>
              </a:lnSpc>
            </a:pPr>
            <a:r>
              <a:rPr b="0" lang="en-US" sz="3600" spc="-1" strike="noStrike">
                <a:solidFill>
                  <a:srgbClr val="ffffff"/>
                </a:solidFill>
                <a:latin typeface="Comfortaa"/>
                <a:ea typeface="DejaVu Sans"/>
              </a:rPr>
              <a:t>Reactive programming</a:t>
            </a:r>
            <a:endParaRPr b="0" lang="en-US" sz="3600" spc="-1" strike="noStrike">
              <a:latin typeface="Arial"/>
            </a:endParaRPr>
          </a:p>
        </p:txBody>
      </p:sp>
      <p:sp>
        <p:nvSpPr>
          <p:cNvPr id="343" name=""/>
          <p:cNvSpPr/>
          <p:nvPr/>
        </p:nvSpPr>
        <p:spPr>
          <a:xfrm>
            <a:off x="2700000" y="2093760"/>
            <a:ext cx="7056720" cy="740160"/>
          </a:xfrm>
          <a:prstGeom prst="rect">
            <a:avLst/>
          </a:prstGeom>
          <a:noFill/>
          <a:ln w="0">
            <a:noFill/>
          </a:ln>
        </p:spPr>
        <p:style>
          <a:lnRef idx="0"/>
          <a:fillRef idx="0"/>
          <a:effectRef idx="0"/>
          <a:fontRef idx="minor"/>
        </p:style>
        <p:txBody>
          <a:bodyPr lIns="0" rIns="0" tIns="0" bIns="0">
            <a:noAutofit/>
          </a:bodyPr>
          <a:p>
            <a:pPr>
              <a:lnSpc>
                <a:spcPct val="100000"/>
              </a:lnSpc>
            </a:pPr>
            <a:r>
              <a:rPr b="0" lang="en-US" sz="3200" spc="-1" strike="noStrike">
                <a:solidFill>
                  <a:srgbClr val="ffffff"/>
                </a:solidFill>
                <a:latin typeface="Comfortaa"/>
                <a:ea typeface="DejaVu Sans"/>
              </a:rPr>
              <a:t>Spring </a:t>
            </a:r>
            <a:r>
              <a:rPr b="1" i="1" lang="en-US" sz="3200" spc="-1" strike="noStrike">
                <a:solidFill>
                  <a:srgbClr val="ffffff"/>
                </a:solidFill>
                <a:latin typeface="Comfortaa"/>
                <a:ea typeface="DejaVu Sans"/>
              </a:rPr>
              <a:t>WEBFLUX</a:t>
            </a:r>
            <a:endParaRPr b="0" lang="en-US" sz="3200" spc="-1" strike="noStrike">
              <a:latin typeface="Arial"/>
            </a:endParaRPr>
          </a:p>
        </p:txBody>
      </p:sp>
      <p:sp>
        <p:nvSpPr>
          <p:cNvPr id="344" name=""/>
          <p:cNvSpPr/>
          <p:nvPr/>
        </p:nvSpPr>
        <p:spPr>
          <a:xfrm>
            <a:off x="3960000" y="3441240"/>
            <a:ext cx="5878440" cy="4442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2400" spc="-1" strike="noStrike">
                <a:solidFill>
                  <a:srgbClr val="eeeff0"/>
                </a:solidFill>
                <a:latin typeface="Comfortaa"/>
                <a:ea typeface="DejaVu Sans"/>
              </a:rPr>
              <a:t>Bogdan - Adrian Enache</a:t>
            </a:r>
            <a:endParaRPr b="0" lang="en-US" sz="2400" spc="-1" strike="noStrike">
              <a:latin typeface="Arial"/>
            </a:endParaRPr>
          </a:p>
        </p:txBody>
      </p:sp>
      <p:sp>
        <p:nvSpPr>
          <p:cNvPr id="345" name=""/>
          <p:cNvSpPr/>
          <p:nvPr/>
        </p:nvSpPr>
        <p:spPr>
          <a:xfrm>
            <a:off x="4885560" y="3270240"/>
            <a:ext cx="4968360" cy="318960"/>
          </a:xfrm>
          <a:prstGeom prst="rect">
            <a:avLst/>
          </a:prstGeom>
          <a:noFill/>
          <a:ln w="0">
            <a:noFill/>
          </a:ln>
        </p:spPr>
        <p:style>
          <a:lnRef idx="0"/>
          <a:fillRef idx="0"/>
          <a:effectRef idx="0"/>
          <a:fontRef idx="minor"/>
        </p:style>
        <p:txBody>
          <a:bodyPr lIns="90000" rIns="90000" tIns="45000" bIns="45000">
            <a:noAutofit/>
          </a:bodyPr>
          <a:p>
            <a:pPr algn="r">
              <a:lnSpc>
                <a:spcPct val="100000"/>
              </a:lnSpc>
            </a:pPr>
            <a:r>
              <a:rPr b="0" lang="en-US" sz="1400" spc="-1" strike="noStrike">
                <a:solidFill>
                  <a:srgbClr val="ffffff"/>
                </a:solidFill>
                <a:latin typeface="Comfortaa"/>
                <a:ea typeface="DejaVu Sans"/>
              </a:rPr>
              <a:t>PRESENTED BY:</a:t>
            </a:r>
            <a:endParaRPr b="0" lang="en-US" sz="1400" spc="-1" strike="noStrike">
              <a:latin typeface="Arial"/>
            </a:endParaRPr>
          </a:p>
        </p:txBody>
      </p:sp>
      <p:sp>
        <p:nvSpPr>
          <p:cNvPr id="346" name=""/>
          <p:cNvSpPr/>
          <p:nvPr/>
        </p:nvSpPr>
        <p:spPr>
          <a:xfrm>
            <a:off x="3240000" y="3886200"/>
            <a:ext cx="6598440" cy="54648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r>
              <a:rPr b="0" lang="en-US" sz="1800" spc="-1" strike="noStrike" u="sng">
                <a:solidFill>
                  <a:srgbClr val="0000ff"/>
                </a:solidFill>
                <a:uFillTx/>
                <a:latin typeface="Comfortaa"/>
                <a:ea typeface="DejaVu Sans"/>
                <a:hlinkClick r:id="rId2"/>
              </a:rPr>
              <a:t>java_programmer@edenred_digital_center</a:t>
            </a:r>
            <a:endParaRPr b="0" lang="en-US" sz="1800" spc="-1" strike="noStrike">
              <a:latin typeface="Arial"/>
            </a:endParaRPr>
          </a:p>
          <a:p>
            <a:pPr algn="r">
              <a:lnSpc>
                <a:spcPct val="100000"/>
              </a:lnSpc>
            </a:pPr>
            <a:r>
              <a:rPr b="0" lang="en-US" sz="1800" spc="-1" strike="noStrike">
                <a:solidFill>
                  <a:srgbClr val="ffffff"/>
                </a:solidFill>
                <a:latin typeface="Comfortaa"/>
                <a:ea typeface="DejaVu Sans"/>
              </a:rPr>
              <a:t>Thinker, Talker, Father </a:t>
            </a:r>
            <a:endParaRPr b="0" lang="en-US" sz="1800" spc="-1" strike="noStrike">
              <a:latin typeface="Arial"/>
            </a:endParaRPr>
          </a:p>
        </p:txBody>
      </p:sp>
      <p:sp>
        <p:nvSpPr>
          <p:cNvPr id="347" name=""/>
          <p:cNvSpPr/>
          <p:nvPr/>
        </p:nvSpPr>
        <p:spPr>
          <a:xfrm>
            <a:off x="457200" y="5150520"/>
            <a:ext cx="9371520" cy="31896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0" lang="en-US" sz="1200" spc="-1" strike="noStrike">
                <a:solidFill>
                  <a:srgbClr val="ffffff"/>
                </a:solidFill>
                <a:latin typeface="Droid Sans"/>
                <a:ea typeface="DejaVu Sans"/>
              </a:rPr>
              <a:t>This work belongs to me but the information here not.</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Example 2 – </a:t>
            </a:r>
            <a:r>
              <a:rPr b="0" i="1" lang="en-US" sz="4800" spc="-1" strike="noStrike">
                <a:solidFill>
                  <a:srgbClr val="eeeff0"/>
                </a:solidFill>
                <a:latin typeface="Comfortaa"/>
                <a:ea typeface="DejaVu Sans"/>
              </a:rPr>
              <a:t>new style</a:t>
            </a:r>
            <a:r>
              <a:rPr b="0" lang="en-US" sz="4800" spc="-1" strike="noStrike">
                <a:solidFill>
                  <a:srgbClr val="eeeff0"/>
                </a:solidFill>
                <a:latin typeface="Comfortaa"/>
                <a:ea typeface="DejaVu Sans"/>
              </a:rPr>
              <a:t> </a:t>
            </a:r>
            <a:endParaRPr b="0" lang="en-US" sz="4800" spc="-1" strike="noStrike">
              <a:latin typeface="Arial"/>
            </a:endParaRPr>
          </a:p>
        </p:txBody>
      </p:sp>
      <p:pic>
        <p:nvPicPr>
          <p:cNvPr id="364" name="" descr=""/>
          <p:cNvPicPr/>
          <p:nvPr/>
        </p:nvPicPr>
        <p:blipFill>
          <a:blip r:embed="rId1"/>
          <a:stretch/>
        </p:blipFill>
        <p:spPr>
          <a:xfrm>
            <a:off x="1132200" y="1439640"/>
            <a:ext cx="7815960" cy="36165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Side by Side</a:t>
            </a:r>
            <a:endParaRPr b="0" lang="en-US" sz="4800" spc="-1" strike="noStrike">
              <a:latin typeface="Arial"/>
            </a:endParaRPr>
          </a:p>
        </p:txBody>
      </p:sp>
      <p:pic>
        <p:nvPicPr>
          <p:cNvPr id="366" name="" descr=""/>
          <p:cNvPicPr/>
          <p:nvPr/>
        </p:nvPicPr>
        <p:blipFill>
          <a:blip r:embed="rId1"/>
          <a:stretch/>
        </p:blipFill>
        <p:spPr>
          <a:xfrm>
            <a:off x="1803240" y="1415880"/>
            <a:ext cx="6882840" cy="33840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
          <p:cNvSpPr/>
          <p:nvPr/>
        </p:nvSpPr>
        <p:spPr>
          <a:xfrm>
            <a:off x="457200" y="135000"/>
            <a:ext cx="9000000" cy="944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3600" spc="-1" strike="noStrike">
                <a:solidFill>
                  <a:srgbClr val="eeeff0"/>
                </a:solidFill>
                <a:latin typeface="Comfortaa"/>
                <a:ea typeface="DejaVu Sans"/>
              </a:rPr>
              <a:t>So how does it work?</a:t>
            </a:r>
            <a:endParaRPr b="0" lang="en-US" sz="3600" spc="-1" strike="noStrike">
              <a:latin typeface="Arial"/>
            </a:endParaRPr>
          </a:p>
        </p:txBody>
      </p:sp>
      <p:sp>
        <p:nvSpPr>
          <p:cNvPr id="368" name=""/>
          <p:cNvSpPr/>
          <p:nvPr/>
        </p:nvSpPr>
        <p:spPr>
          <a:xfrm>
            <a:off x="540000" y="1620000"/>
            <a:ext cx="9000000" cy="3239640"/>
          </a:xfrm>
          <a:prstGeom prst="rect">
            <a:avLst/>
          </a:prstGeom>
          <a:noFill/>
          <a:ln w="0">
            <a:noFill/>
          </a:ln>
        </p:spPr>
        <p:style>
          <a:lnRef idx="0"/>
          <a:fillRef idx="0"/>
          <a:effectRef idx="0"/>
          <a:fontRef idx="minor"/>
        </p:style>
        <p:txBody>
          <a:bodyPr lIns="0" rIns="0" tIns="0" bIns="0">
            <a:noAutofit/>
          </a:bodyPr>
          <a:p>
            <a:pPr marL="432000" indent="-32328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In the world of reacting programming the pipeline implements the Producer-Consumer Dataflow pattern. For the pipeline to become reactive we add the observer pattern, asynchronous calls with message callback and lazy evaluation. In reactive programming, the producer is an observable and the consumer is an observer.</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
          <p:cNvSpPr/>
          <p:nvPr/>
        </p:nvSpPr>
        <p:spPr>
          <a:xfrm>
            <a:off x="457200" y="135000"/>
            <a:ext cx="9000000" cy="944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3600" spc="-1" strike="noStrike">
                <a:solidFill>
                  <a:srgbClr val="eeeff0"/>
                </a:solidFill>
                <a:latin typeface="Comfortaa"/>
                <a:ea typeface="DejaVu Sans"/>
              </a:rPr>
              <a:t>What does it need to go full reactive?</a:t>
            </a:r>
            <a:endParaRPr b="0" lang="en-US" sz="3600" spc="-1" strike="noStrike">
              <a:latin typeface="Arial"/>
            </a:endParaRPr>
          </a:p>
        </p:txBody>
      </p:sp>
      <p:sp>
        <p:nvSpPr>
          <p:cNvPr id="370" name=""/>
          <p:cNvSpPr/>
          <p:nvPr/>
        </p:nvSpPr>
        <p:spPr>
          <a:xfrm>
            <a:off x="540000" y="1620000"/>
            <a:ext cx="9000000" cy="3239640"/>
          </a:xfrm>
          <a:prstGeom prst="rect">
            <a:avLst/>
          </a:prstGeom>
          <a:noFill/>
          <a:ln w="0">
            <a:noFill/>
          </a:ln>
        </p:spPr>
        <p:style>
          <a:lnRef idx="0"/>
          <a:fillRef idx="0"/>
          <a:effectRef idx="0"/>
          <a:fontRef idx="minor"/>
        </p:style>
        <p:txBody>
          <a:bodyPr lIns="0" rIns="0" tIns="0" bIns="0">
            <a:noAutofit/>
          </a:bodyPr>
          <a:p>
            <a:pPr marL="432000" indent="-32328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In order to go full reactive the code is only the first part.</a:t>
            </a:r>
            <a:br/>
            <a:r>
              <a:rPr b="0" lang="en-US" sz="2400" spc="-1" strike="noStrike">
                <a:solidFill>
                  <a:srgbClr val="eeeff0"/>
                </a:solidFill>
                <a:latin typeface="Droid Sans"/>
                <a:ea typeface="DejaVu Sans"/>
              </a:rPr>
              <a:t>As depicted above but not really mentioned there is a database involved. There is always a database involved.</a:t>
            </a:r>
            <a:endParaRPr b="0" lang="en-US" sz="2400" spc="-1" strike="noStrike">
              <a:latin typeface="Arial"/>
            </a:endParaRPr>
          </a:p>
          <a:p>
            <a:pPr marL="432000" indent="-32328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Oh well almost!</a:t>
            </a:r>
            <a:br/>
            <a:br/>
            <a:r>
              <a:rPr b="0" lang="en-US" sz="2400" spc="-1" strike="noStrike">
                <a:solidFill>
                  <a:srgbClr val="eeeff0"/>
                </a:solidFill>
                <a:latin typeface="Droid Sans"/>
                <a:ea typeface="DejaVu Sans"/>
              </a:rPr>
              <a:t>So, in order to go full reactive we need a database to support it and a compliant driver for it.</a:t>
            </a:r>
            <a:br/>
            <a:r>
              <a:rPr b="0" lang="en-US" sz="2400" spc="-1" strike="noStrike">
                <a:solidFill>
                  <a:srgbClr val="000000"/>
                </a:solidFill>
                <a:latin typeface="Arial"/>
              </a:rPr>
              <a:t>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1" name=""/>
          <p:cNvSpPr/>
          <p:nvPr/>
        </p:nvSpPr>
        <p:spPr>
          <a:xfrm>
            <a:off x="2400840" y="1440360"/>
            <a:ext cx="7112520" cy="1548720"/>
          </a:xfrm>
          <a:prstGeom prst="rect">
            <a:avLst/>
          </a:prstGeom>
          <a:noFill/>
          <a:ln w="0">
            <a:noFill/>
          </a:ln>
        </p:spPr>
        <p:style>
          <a:lnRef idx="0"/>
          <a:fillRef idx="0"/>
          <a:effectRef idx="0"/>
          <a:fontRef idx="minor"/>
        </p:style>
        <p:txBody>
          <a:bodyPr lIns="90000" rIns="90000" tIns="45000" bIns="45000">
            <a:noAutofit/>
          </a:bodyPr>
          <a:p>
            <a:pPr algn="r">
              <a:lnSpc>
                <a:spcPct val="100000"/>
              </a:lnSpc>
            </a:pPr>
            <a:r>
              <a:rPr b="0" lang="en-US" sz="7200" spc="-1" strike="noStrike">
                <a:solidFill>
                  <a:srgbClr val="ffffff"/>
                </a:solidFill>
                <a:latin typeface="Comfortaa"/>
                <a:ea typeface="DejaVu Sans"/>
              </a:rPr>
              <a:t>Spring Webflux</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What is it?</a:t>
            </a:r>
            <a:endParaRPr b="0" lang="en-US" sz="4800" spc="-1" strike="noStrike">
              <a:latin typeface="Arial"/>
            </a:endParaRPr>
          </a:p>
        </p:txBody>
      </p:sp>
      <p:sp>
        <p:nvSpPr>
          <p:cNvPr id="373" name=""/>
          <p:cNvSpPr/>
          <p:nvPr/>
        </p:nvSpPr>
        <p:spPr>
          <a:xfrm>
            <a:off x="540000" y="2160000"/>
            <a:ext cx="8999280" cy="4319280"/>
          </a:xfrm>
          <a:prstGeom prst="rect">
            <a:avLst/>
          </a:prstGeom>
          <a:noFill/>
          <a:ln w="0">
            <a:noFill/>
          </a:ln>
        </p:spPr>
        <p:style>
          <a:lnRef idx="0"/>
          <a:fillRef idx="0"/>
          <a:effectRef idx="0"/>
          <a:fontRef idx="minor"/>
        </p:style>
        <p:txBody>
          <a:bodyPr lIns="0" rIns="0" tIns="0" bIns="0">
            <a:noAutofit/>
          </a:bodyPr>
          <a:p>
            <a:pPr lvl="1" marL="864000" indent="-323280" algn="just">
              <a:lnSpc>
                <a:spcPct val="100000"/>
              </a:lnSpc>
              <a:spcAft>
                <a:spcPts val="1134"/>
              </a:spcAft>
              <a:buClr>
                <a:srgbClr val="eeeff0"/>
              </a:buClr>
              <a:buFont typeface="Droid Sans"/>
              <a:buAutoNum type="arabicParenR"/>
            </a:pPr>
            <a:r>
              <a:rPr b="0" lang="en-US" sz="2800" spc="-1" strike="noStrike">
                <a:solidFill>
                  <a:srgbClr val="eeeff0"/>
                </a:solidFill>
                <a:latin typeface="Droid Sans"/>
                <a:ea typeface="DejaVu Sans"/>
              </a:rPr>
              <a:t>Spring webflux is an implementation of Reactive manifesto.</a:t>
            </a:r>
            <a:endParaRPr b="0" lang="en-US" sz="2800" spc="-1" strike="noStrike">
              <a:latin typeface="Arial"/>
            </a:endParaRPr>
          </a:p>
          <a:p>
            <a:pPr lvl="1" marL="864000" indent="-323280" algn="just">
              <a:lnSpc>
                <a:spcPct val="100000"/>
              </a:lnSpc>
              <a:spcAft>
                <a:spcPts val="1134"/>
              </a:spcAft>
              <a:buClr>
                <a:srgbClr val="eeeff0"/>
              </a:buClr>
              <a:buFont typeface="Droid Sans"/>
              <a:buAutoNum type="arabicParenR"/>
            </a:pPr>
            <a:r>
              <a:rPr b="0" lang="en-US" sz="2800" spc="-1" strike="noStrike">
                <a:solidFill>
                  <a:srgbClr val="eeeff0"/>
                </a:solidFill>
                <a:latin typeface="Droid Sans"/>
                <a:ea typeface="DejaVu Sans"/>
              </a:rPr>
              <a:t>Built on top of Project reactor.</a:t>
            </a:r>
            <a:endParaRPr b="0" lang="en-US" sz="2800" spc="-1" strike="noStrike">
              <a:latin typeface="Arial"/>
            </a:endParaRPr>
          </a:p>
          <a:p>
            <a:pPr lvl="1" marL="864000" indent="-323280" algn="just">
              <a:lnSpc>
                <a:spcPct val="100000"/>
              </a:lnSpc>
              <a:spcAft>
                <a:spcPts val="1134"/>
              </a:spcAft>
              <a:buClr>
                <a:srgbClr val="eeeff0"/>
              </a:buClr>
              <a:buFont typeface="Droid Sans"/>
              <a:buAutoNum type="arabicParenR"/>
            </a:pPr>
            <a:r>
              <a:rPr b="0" lang="en-US" sz="2800" spc="-1" strike="noStrike">
                <a:solidFill>
                  <a:srgbClr val="eeeff0"/>
                </a:solidFill>
                <a:latin typeface="Droid Sans"/>
                <a:ea typeface="DejaVu Sans"/>
              </a:rPr>
              <a:t> </a:t>
            </a:r>
            <a:r>
              <a:rPr b="0" lang="en-US" sz="2800" spc="-1" strike="noStrike">
                <a:solidFill>
                  <a:srgbClr val="eeeff0"/>
                </a:solidFill>
                <a:latin typeface="Droid Sans"/>
                <a:ea typeface="DejaVu Sans"/>
              </a:rPr>
              <a:t>Usage should be familiar to Spring users, at least to some degree</a:t>
            </a:r>
            <a:endParaRPr b="0" lang="en-US" sz="2800" spc="-1" strike="noStrike">
              <a:latin typeface="Arial"/>
            </a:endParaRPr>
          </a:p>
          <a:p>
            <a:pPr algn="just">
              <a:lnSpc>
                <a:spcPct val="100000"/>
              </a:lnSpc>
              <a:spcAft>
                <a:spcPts val="1134"/>
              </a:spcAft>
            </a:pP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What is under the hood?</a:t>
            </a:r>
            <a:endParaRPr b="0" lang="en-US" sz="4800" spc="-1" strike="noStrike">
              <a:latin typeface="Arial"/>
            </a:endParaRPr>
          </a:p>
        </p:txBody>
      </p:sp>
      <p:sp>
        <p:nvSpPr>
          <p:cNvPr id="375" name=""/>
          <p:cNvSpPr/>
          <p:nvPr/>
        </p:nvSpPr>
        <p:spPr>
          <a:xfrm>
            <a:off x="540000" y="1350720"/>
            <a:ext cx="8999280" cy="4319280"/>
          </a:xfrm>
          <a:prstGeom prst="rect">
            <a:avLst/>
          </a:prstGeom>
          <a:noFill/>
          <a:ln w="0">
            <a:noFill/>
          </a:ln>
        </p:spPr>
        <p:style>
          <a:lnRef idx="0"/>
          <a:fillRef idx="0"/>
          <a:effectRef idx="0"/>
          <a:fontRef idx="minor"/>
        </p:style>
        <p:txBody>
          <a:bodyPr lIns="0" rIns="0" tIns="0" bIns="0">
            <a:noAutofit/>
          </a:bodyPr>
          <a:p>
            <a:pPr marL="432000" indent="-323280">
              <a:lnSpc>
                <a:spcPct val="100000"/>
              </a:lnSpc>
              <a:spcAft>
                <a:spcPts val="1151"/>
              </a:spcAft>
              <a:buClr>
                <a:srgbClr val="eeeff0"/>
              </a:buClr>
              <a:buFont typeface="Droid Sans"/>
              <a:buChar char="·"/>
            </a:pPr>
            <a:r>
              <a:rPr b="0" lang="en-US" sz="2000" spc="-1" strike="noStrike">
                <a:solidFill>
                  <a:srgbClr val="eeeff0"/>
                </a:solidFill>
                <a:latin typeface="Droid Sans"/>
                <a:ea typeface="DejaVu Sans"/>
              </a:rPr>
              <a:t>Make acquaintance with the Reactive implementation  of Observer pattern:</a:t>
            </a:r>
            <a:endParaRPr b="0" lang="en-US" sz="2000" spc="-1" strike="noStrike">
              <a:latin typeface="Arial"/>
            </a:endParaRPr>
          </a:p>
          <a:p>
            <a:pPr marL="432000" indent="-323280">
              <a:lnSpc>
                <a:spcPct val="100000"/>
              </a:lnSpc>
              <a:spcAft>
                <a:spcPts val="1151"/>
              </a:spcAft>
              <a:buClr>
                <a:srgbClr val="eeeff0"/>
              </a:buClr>
              <a:buFont typeface="Droid Sans"/>
              <a:buChar char="·"/>
            </a:pPr>
            <a:r>
              <a:rPr b="0" lang="en-US" sz="2000" spc="-1" strike="noStrike">
                <a:solidFill>
                  <a:srgbClr val="eeeff0"/>
                </a:solidFill>
                <a:latin typeface="Droid Sans"/>
                <a:ea typeface="DejaVu Sans"/>
              </a:rPr>
              <a:t>Publisher / Observable</a:t>
            </a:r>
            <a:endParaRPr b="0" lang="en-US" sz="2000" spc="-1" strike="noStrike">
              <a:latin typeface="Arial"/>
            </a:endParaRPr>
          </a:p>
          <a:p>
            <a:pPr marL="432000" indent="-323280">
              <a:lnSpc>
                <a:spcPct val="100000"/>
              </a:lnSpc>
              <a:spcAft>
                <a:spcPts val="1151"/>
              </a:spcAft>
              <a:buClr>
                <a:srgbClr val="eeeff0"/>
              </a:buClr>
              <a:buFont typeface="Droid Sans"/>
              <a:buChar char="·"/>
            </a:pPr>
            <a:r>
              <a:rPr b="0" lang="en-US" sz="2000" spc="-1" strike="noStrike">
                <a:solidFill>
                  <a:srgbClr val="eeeff0"/>
                </a:solidFill>
                <a:latin typeface="Droid Sans"/>
                <a:ea typeface="DejaVu Sans"/>
              </a:rPr>
              <a:t>Observer / Subscriber</a:t>
            </a:r>
            <a:endParaRPr b="0" lang="en-US" sz="2000" spc="-1" strike="noStrike">
              <a:latin typeface="Arial"/>
            </a:endParaRPr>
          </a:p>
          <a:p>
            <a:pPr marL="432000" indent="-323280">
              <a:lnSpc>
                <a:spcPct val="100000"/>
              </a:lnSpc>
              <a:spcAft>
                <a:spcPts val="1151"/>
              </a:spcAft>
              <a:buClr>
                <a:srgbClr val="eeeff0"/>
              </a:buClr>
              <a:buFont typeface="Droid Sans"/>
              <a:buChar char="·"/>
            </a:pPr>
            <a:r>
              <a:rPr b="0" lang="en-US" sz="2000" spc="-1" strike="noStrike">
                <a:solidFill>
                  <a:srgbClr val="eeeff0"/>
                </a:solidFill>
                <a:latin typeface="Droid Sans"/>
                <a:ea typeface="DejaVu Sans"/>
              </a:rPr>
              <a:t>Subscription</a:t>
            </a:r>
            <a:endParaRPr b="0" lang="en-US" sz="2000" spc="-1" strike="noStrike">
              <a:latin typeface="Arial"/>
            </a:endParaRPr>
          </a:p>
          <a:p>
            <a:pPr marL="432000" indent="-323280">
              <a:lnSpc>
                <a:spcPct val="100000"/>
              </a:lnSpc>
              <a:spcAft>
                <a:spcPts val="1151"/>
              </a:spcAft>
              <a:buClr>
                <a:srgbClr val="eeeff0"/>
              </a:buClr>
              <a:buFont typeface="Droid Sans"/>
              <a:buChar char="·"/>
            </a:pPr>
            <a:r>
              <a:rPr b="0" lang="en-US" sz="2000" spc="-1" strike="noStrike">
                <a:solidFill>
                  <a:srgbClr val="eeeff0"/>
                </a:solidFill>
                <a:latin typeface="Droid Sans"/>
                <a:ea typeface="DejaVu Sans"/>
              </a:rPr>
              <a:t>Processor / Operators</a:t>
            </a:r>
            <a:endParaRPr b="0" lang="en-US" sz="2000" spc="-1" strike="noStrike">
              <a:latin typeface="Arial"/>
            </a:endParaRPr>
          </a:p>
        </p:txBody>
      </p:sp>
      <p:pic>
        <p:nvPicPr>
          <p:cNvPr id="376" name="" descr=""/>
          <p:cNvPicPr/>
          <p:nvPr/>
        </p:nvPicPr>
        <p:blipFill>
          <a:blip r:embed="rId1"/>
          <a:stretch/>
        </p:blipFill>
        <p:spPr>
          <a:xfrm>
            <a:off x="2743200" y="3465720"/>
            <a:ext cx="4342680" cy="15627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Publisher</a:t>
            </a:r>
            <a:endParaRPr b="0" lang="en-US" sz="4800" spc="-1" strike="noStrike">
              <a:latin typeface="Arial"/>
            </a:endParaRPr>
          </a:p>
        </p:txBody>
      </p:sp>
      <p:sp>
        <p:nvSpPr>
          <p:cNvPr id="378" name=""/>
          <p:cNvSpPr/>
          <p:nvPr/>
        </p:nvSpPr>
        <p:spPr>
          <a:xfrm>
            <a:off x="540000" y="2160000"/>
            <a:ext cx="8999280" cy="4319280"/>
          </a:xfrm>
          <a:prstGeom prst="rect">
            <a:avLst/>
          </a:prstGeom>
          <a:noFill/>
          <a:ln w="0">
            <a:noFill/>
          </a:ln>
        </p:spPr>
        <p:style>
          <a:lnRef idx="0"/>
          <a:fillRef idx="0"/>
          <a:effectRef idx="0"/>
          <a:fontRef idx="minor"/>
        </p:style>
        <p:txBody>
          <a:bodyPr lIns="0" rIns="0" tIns="0" bIns="0">
            <a:noAutofit/>
          </a:bodyPr>
          <a:p>
            <a:pPr marL="432000" indent="-323280">
              <a:lnSpc>
                <a:spcPct val="100000"/>
              </a:lnSpc>
              <a:spcAft>
                <a:spcPts val="1417"/>
              </a:spcAft>
              <a:buClr>
                <a:srgbClr val="eeeff0"/>
              </a:buClr>
              <a:buFont typeface="Droid Sans"/>
              <a:buChar char="·"/>
            </a:pPr>
            <a:r>
              <a:rPr b="0" lang="en-US" sz="3200" spc="-1" strike="noStrike">
                <a:solidFill>
                  <a:srgbClr val="eeeff0"/>
                </a:solidFill>
                <a:latin typeface="Droid Sans"/>
                <a:ea typeface="DejaVu Sans"/>
              </a:rPr>
              <a:t>Publisher is observable whom we are interested in listening to! These are the data sources or streams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Observer</a:t>
            </a:r>
            <a:endParaRPr b="0" lang="en-US" sz="4800" spc="-1" strike="noStrike">
              <a:latin typeface="Arial"/>
            </a:endParaRPr>
          </a:p>
        </p:txBody>
      </p:sp>
      <p:sp>
        <p:nvSpPr>
          <p:cNvPr id="380" name=""/>
          <p:cNvSpPr/>
          <p:nvPr/>
        </p:nvSpPr>
        <p:spPr>
          <a:xfrm>
            <a:off x="540000" y="1828800"/>
            <a:ext cx="8999280" cy="4319280"/>
          </a:xfrm>
          <a:prstGeom prst="rect">
            <a:avLst/>
          </a:prstGeom>
          <a:noFill/>
          <a:ln w="0">
            <a:noFill/>
          </a:ln>
        </p:spPr>
        <p:style>
          <a:lnRef idx="0"/>
          <a:fillRef idx="0"/>
          <a:effectRef idx="0"/>
          <a:fontRef idx="minor"/>
        </p:style>
        <p:txBody>
          <a:bodyPr lIns="0" rIns="0" tIns="0" bIns="0">
            <a:noAutofit/>
          </a:bodyPr>
          <a:p>
            <a:pPr lvl="1" marL="864000" indent="-323280">
              <a:lnSpc>
                <a:spcPct val="100000"/>
              </a:lnSpc>
              <a:spcAft>
                <a:spcPts val="1134"/>
              </a:spcAft>
              <a:buClr>
                <a:srgbClr val="eeeff0"/>
              </a:buClr>
              <a:buFont typeface="Droid Sans"/>
              <a:buChar char="·"/>
            </a:pPr>
            <a:r>
              <a:rPr b="0" lang="en-US" sz="2800" spc="-1" strike="noStrike">
                <a:solidFill>
                  <a:srgbClr val="eeeff0"/>
                </a:solidFill>
                <a:latin typeface="Droid Sans"/>
                <a:ea typeface="DejaVu Sans"/>
              </a:rPr>
              <a:t>Observer subscribes to Observable/Publisher. Observer reacts to the data emitted by the Publisher. Publisher pushes the data to the Observers. Publishers are read-only whereas Observers are write-only.</a:t>
            </a:r>
            <a:r>
              <a:rPr b="0" lang="en-US" sz="2800" spc="-1" strike="noStrike">
                <a:solidFill>
                  <a:srgbClr val="eeeff0"/>
                </a:solidFill>
                <a:latin typeface="Droid Sans"/>
                <a:ea typeface="DejaVu Sans"/>
              </a:rPr>
              <a:t>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Subscription</a:t>
            </a:r>
            <a:endParaRPr b="0" lang="en-US" sz="4800" spc="-1" strike="noStrike">
              <a:latin typeface="Arial"/>
            </a:endParaRPr>
          </a:p>
        </p:txBody>
      </p:sp>
      <p:sp>
        <p:nvSpPr>
          <p:cNvPr id="382" name=""/>
          <p:cNvSpPr/>
          <p:nvPr/>
        </p:nvSpPr>
        <p:spPr>
          <a:xfrm>
            <a:off x="540000" y="2160000"/>
            <a:ext cx="8999280" cy="4319280"/>
          </a:xfrm>
          <a:prstGeom prst="rect">
            <a:avLst/>
          </a:prstGeom>
          <a:noFill/>
          <a:ln w="0">
            <a:noFill/>
          </a:ln>
        </p:spPr>
        <p:style>
          <a:lnRef idx="0"/>
          <a:fillRef idx="0"/>
          <a:effectRef idx="0"/>
          <a:fontRef idx="minor"/>
        </p:style>
        <p:txBody>
          <a:bodyPr lIns="0" rIns="0" tIns="0" bIns="0">
            <a:noAutofit/>
          </a:bodyPr>
          <a:p>
            <a:pPr lvl="1" marL="864000" indent="-323280">
              <a:lnSpc>
                <a:spcPct val="100000"/>
              </a:lnSpc>
              <a:spcAft>
                <a:spcPts val="1134"/>
              </a:spcAft>
              <a:buClr>
                <a:srgbClr val="eeeff0"/>
              </a:buClr>
              <a:buFont typeface="Droid Sans"/>
              <a:buChar char="·"/>
            </a:pPr>
            <a:r>
              <a:rPr b="0" lang="en-US" sz="2800" spc="-1" strike="noStrike">
                <a:solidFill>
                  <a:srgbClr val="eeeff0"/>
                </a:solidFill>
                <a:latin typeface="Droid Sans"/>
                <a:ea typeface="DejaVu Sans"/>
              </a:rPr>
              <a:t>Observer subscribes to Observable/Publisher via an object called Subscription. Publisher’s emitting rate might be higher than Observer’s processing rate. So in that case, Observer might send some feedback to the Publisher – that has been named </a:t>
            </a:r>
            <a:endParaRPr b="0" lang="en-US" sz="2800" spc="-1" strike="noStrike">
              <a:latin typeface="Arial"/>
            </a:endParaRPr>
          </a:p>
          <a:p>
            <a:pPr lvl="1" marL="864000" indent="-323280" algn="ctr">
              <a:lnSpc>
                <a:spcPct val="100000"/>
              </a:lnSpc>
              <a:spcAft>
                <a:spcPts val="1134"/>
              </a:spcAft>
              <a:buClr>
                <a:srgbClr val="eeeff0"/>
              </a:buClr>
              <a:buFont typeface="Droid Sans"/>
              <a:buChar char="·"/>
            </a:pPr>
            <a:r>
              <a:rPr b="1" lang="en-US" sz="2800" spc="-1" strike="noStrike">
                <a:solidFill>
                  <a:srgbClr val="eeeff0"/>
                </a:solidFill>
                <a:latin typeface="Droid Sans"/>
                <a:ea typeface="DejaVu Sans"/>
              </a:rPr>
              <a:t>“</a:t>
            </a:r>
            <a:r>
              <a:rPr b="1" lang="en-US" sz="2800" spc="-1" strike="noStrike">
                <a:solidFill>
                  <a:srgbClr val="eeeff0"/>
                </a:solidFill>
                <a:latin typeface="Droid Sans"/>
                <a:ea typeface="DejaVu Sans"/>
              </a:rPr>
              <a:t>backpresure”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
          <p:cNvSpPr/>
          <p:nvPr/>
        </p:nvSpPr>
        <p:spPr>
          <a:xfrm>
            <a:off x="540000" y="135000"/>
            <a:ext cx="8998920" cy="94392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3600" spc="-1" strike="noStrike">
                <a:solidFill>
                  <a:srgbClr val="eeeff0"/>
                </a:solidFill>
                <a:latin typeface="Comfortaa"/>
                <a:ea typeface="DejaVu Sans"/>
              </a:rPr>
              <a:t>Reactive programming</a:t>
            </a:r>
            <a:endParaRPr b="0" lang="en-US" sz="3600" spc="-1" strike="noStrike">
              <a:latin typeface="Arial"/>
            </a:endParaRPr>
          </a:p>
        </p:txBody>
      </p:sp>
      <p:sp>
        <p:nvSpPr>
          <p:cNvPr id="349" name=""/>
          <p:cNvSpPr/>
          <p:nvPr/>
        </p:nvSpPr>
        <p:spPr>
          <a:xfrm>
            <a:off x="540000" y="1620000"/>
            <a:ext cx="8998920" cy="3238920"/>
          </a:xfrm>
          <a:prstGeom prst="rect">
            <a:avLst/>
          </a:prstGeom>
          <a:noFill/>
          <a:ln w="0">
            <a:noFill/>
          </a:ln>
        </p:spPr>
        <p:style>
          <a:lnRef idx="0"/>
          <a:fillRef idx="0"/>
          <a:effectRef idx="0"/>
          <a:fontRef idx="minor"/>
        </p:style>
        <p:txBody>
          <a:bodyPr lIns="0" rIns="0" tIns="0" bIns="0">
            <a:noAutofit/>
          </a:bodyPr>
          <a:p>
            <a:pPr marL="432000" indent="-32292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1. What is reactive programming?</a:t>
            </a:r>
            <a:endParaRPr b="0" lang="en-US" sz="2400" spc="-1" strike="noStrike">
              <a:latin typeface="Arial"/>
            </a:endParaRPr>
          </a:p>
          <a:p>
            <a:pPr marL="432000" indent="-32292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2. Dive in – Spring Webflux flavor</a:t>
            </a:r>
            <a:endParaRPr b="0" lang="en-US" sz="2400" spc="-1" strike="noStrike">
              <a:latin typeface="Arial"/>
            </a:endParaRPr>
          </a:p>
          <a:p>
            <a:pPr marL="432000" indent="-32292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3. Live coding session</a:t>
            </a:r>
            <a:endParaRPr b="0" lang="en-US" sz="2400" spc="-1" strike="noStrike">
              <a:latin typeface="Arial"/>
            </a:endParaRPr>
          </a:p>
          <a:p>
            <a:pPr>
              <a:lnSpc>
                <a:spcPct val="100000"/>
              </a:lnSpc>
              <a:spcAft>
                <a:spcPts val="1060"/>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Processor/ Operators</a:t>
            </a:r>
            <a:endParaRPr b="0" lang="en-US" sz="4800" spc="-1" strike="noStrike">
              <a:latin typeface="Arial"/>
            </a:endParaRPr>
          </a:p>
        </p:txBody>
      </p:sp>
      <p:sp>
        <p:nvSpPr>
          <p:cNvPr id="384" name=""/>
          <p:cNvSpPr/>
          <p:nvPr/>
        </p:nvSpPr>
        <p:spPr>
          <a:xfrm>
            <a:off x="372600" y="1600200"/>
            <a:ext cx="8999280" cy="4319280"/>
          </a:xfrm>
          <a:prstGeom prst="rect">
            <a:avLst/>
          </a:prstGeom>
          <a:noFill/>
          <a:ln w="0">
            <a:noFill/>
          </a:ln>
        </p:spPr>
        <p:style>
          <a:lnRef idx="0"/>
          <a:fillRef idx="0"/>
          <a:effectRef idx="0"/>
          <a:fontRef idx="minor"/>
        </p:style>
        <p:txBody>
          <a:bodyPr lIns="0" rIns="0" tIns="0" bIns="0">
            <a:noAutofit/>
          </a:bodyPr>
          <a:p>
            <a:pPr lvl="1" marL="864000" indent="-323280" algn="just">
              <a:lnSpc>
                <a:spcPct val="100000"/>
              </a:lnSpc>
              <a:spcAft>
                <a:spcPts val="1134"/>
              </a:spcAft>
              <a:buClr>
                <a:srgbClr val="eeeff0"/>
              </a:buClr>
              <a:buFont typeface="Droid Sans"/>
              <a:buChar char="·"/>
            </a:pPr>
            <a:r>
              <a:rPr b="0" lang="en-US" sz="2800" spc="-1" strike="noStrike">
                <a:solidFill>
                  <a:srgbClr val="eeeff0"/>
                </a:solidFill>
                <a:latin typeface="Droid Sans"/>
                <a:ea typeface="DejaVu Sans"/>
              </a:rPr>
              <a:t>Processor acts as both Publisher and Observer. They stay in between a Publisher and an Observer. It consumes the messages from a publisher, manipulates it and sends the processed message to its subscribers. They can be used to chain multiple processors in between a Publisher or an Observer.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5" name=""/>
          <p:cNvSpPr/>
          <p:nvPr/>
        </p:nvSpPr>
        <p:spPr>
          <a:xfrm>
            <a:off x="1143000" y="1436760"/>
            <a:ext cx="7582320" cy="2220480"/>
          </a:xfrm>
          <a:prstGeom prst="rect">
            <a:avLst/>
          </a:prstGeom>
          <a:noFill/>
          <a:ln w="0">
            <a:noFill/>
          </a:ln>
        </p:spPr>
        <p:style>
          <a:lnRef idx="0"/>
          <a:fillRef idx="0"/>
          <a:effectRef idx="0"/>
          <a:fontRef idx="minor"/>
        </p:style>
        <p:txBody>
          <a:bodyPr lIns="90000" rIns="90000" tIns="45000" bIns="45000">
            <a:noAutofit/>
          </a:bodyPr>
          <a:p>
            <a:pPr algn="ctr">
              <a:lnSpc>
                <a:spcPct val="100000"/>
              </a:lnSpc>
            </a:pPr>
            <a:r>
              <a:rPr b="0" lang="en-US" sz="7200" spc="-1" strike="noStrike">
                <a:solidFill>
                  <a:srgbClr val="ffffff"/>
                </a:solidFill>
                <a:latin typeface="Comfortaa"/>
              </a:rPr>
              <a:t>Salt &amp; Pepper of</a:t>
            </a:r>
            <a:br/>
            <a:r>
              <a:rPr b="0" lang="en-US" sz="7200" spc="-1" strike="noStrike">
                <a:solidFill>
                  <a:srgbClr val="ffffff"/>
                </a:solidFill>
                <a:latin typeface="Comfortaa"/>
              </a:rPr>
              <a:t>reactive</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Publishers in Webflux</a:t>
            </a:r>
            <a:endParaRPr b="0" lang="en-US" sz="4800" spc="-1" strike="noStrike">
              <a:latin typeface="Arial"/>
            </a:endParaRPr>
          </a:p>
        </p:txBody>
      </p:sp>
      <p:sp>
        <p:nvSpPr>
          <p:cNvPr id="387" name=""/>
          <p:cNvSpPr/>
          <p:nvPr/>
        </p:nvSpPr>
        <p:spPr>
          <a:xfrm>
            <a:off x="601200" y="1371600"/>
            <a:ext cx="8999280" cy="4319280"/>
          </a:xfrm>
          <a:prstGeom prst="rect">
            <a:avLst/>
          </a:prstGeom>
          <a:noFill/>
          <a:ln w="0">
            <a:noFill/>
          </a:ln>
        </p:spPr>
        <p:style>
          <a:lnRef idx="0"/>
          <a:fillRef idx="0"/>
          <a:effectRef idx="0"/>
          <a:fontRef idx="minor"/>
        </p:style>
        <p:txBody>
          <a:bodyPr lIns="0" rIns="0" tIns="0" bIns="0">
            <a:noAutofit/>
          </a:bodyPr>
          <a:p>
            <a:pPr marL="432000" indent="-323280">
              <a:lnSpc>
                <a:spcPct val="100000"/>
              </a:lnSpc>
              <a:spcAft>
                <a:spcPts val="1417"/>
              </a:spcAft>
              <a:buClr>
                <a:srgbClr val="eeeff0"/>
              </a:buClr>
              <a:buFont typeface="Droid Sans"/>
              <a:buChar char="·"/>
            </a:pPr>
            <a:r>
              <a:rPr b="0" i="1" lang="en-US" sz="2600" spc="-1" strike="noStrike">
                <a:solidFill>
                  <a:srgbClr val="eeeff0"/>
                </a:solidFill>
                <a:latin typeface="Droid Sans"/>
                <a:ea typeface="DejaVu Sans"/>
              </a:rPr>
              <a:t>Mono</a:t>
            </a:r>
            <a:r>
              <a:rPr b="0" lang="en-US" sz="2600" spc="-1" strike="noStrike">
                <a:solidFill>
                  <a:srgbClr val="eeeff0"/>
                </a:solidFill>
                <a:latin typeface="Droid Sans"/>
                <a:ea typeface="DejaVu Sans"/>
              </a:rPr>
              <a:t> → publishes a single entity - </a:t>
            </a:r>
            <a:r>
              <a:rPr b="0" i="1" lang="en-US" sz="2600" spc="-1" strike="noStrike">
                <a:solidFill>
                  <a:srgbClr val="eeeff0"/>
                </a:solidFill>
                <a:latin typeface="Droid Sans"/>
                <a:ea typeface="DejaVu Sans"/>
              </a:rPr>
              <a:t>at most one</a:t>
            </a:r>
            <a:r>
              <a:rPr b="0" lang="en-US" sz="2600" spc="-1" strike="noStrike">
                <a:solidFill>
                  <a:srgbClr val="eeeff0"/>
                </a:solidFill>
                <a:latin typeface="Droid Sans"/>
                <a:ea typeface="DejaVu Sans"/>
              </a:rPr>
              <a:t> or an error</a:t>
            </a:r>
            <a:endParaRPr b="0" lang="en-US" sz="2600" spc="-1" strike="noStrike">
              <a:latin typeface="Arial"/>
            </a:endParaRPr>
          </a:p>
          <a:p>
            <a:pPr marL="432000" indent="-323280">
              <a:lnSpc>
                <a:spcPct val="100000"/>
              </a:lnSpc>
              <a:spcAft>
                <a:spcPts val="1417"/>
              </a:spcAft>
              <a:buClr>
                <a:srgbClr val="eeeff0"/>
              </a:buClr>
              <a:buFont typeface="Droid Sans"/>
              <a:buChar char="·"/>
            </a:pPr>
            <a:r>
              <a:rPr b="0" i="1" lang="en-US" sz="2600" spc="-1" strike="noStrike">
                <a:solidFill>
                  <a:srgbClr val="eeeff0"/>
                </a:solidFill>
                <a:latin typeface="Droid Sans"/>
                <a:ea typeface="DejaVu Sans"/>
              </a:rPr>
              <a:t>Flux</a:t>
            </a:r>
            <a:r>
              <a:rPr b="0" lang="en-US" sz="2600" spc="-1" strike="noStrike">
                <a:solidFill>
                  <a:srgbClr val="eeeff0"/>
                </a:solidFill>
                <a:latin typeface="Droid Sans"/>
                <a:ea typeface="DejaVu Sans"/>
              </a:rPr>
              <a:t> → publishes multiple entities - </a:t>
            </a:r>
            <a:r>
              <a:rPr b="0" i="1" lang="en-US" sz="2600" spc="-1" strike="noStrike">
                <a:solidFill>
                  <a:srgbClr val="eeeff0"/>
                </a:solidFill>
                <a:latin typeface="Droid Sans"/>
                <a:ea typeface="DejaVu Sans"/>
              </a:rPr>
              <a:t>at least one</a:t>
            </a:r>
            <a:r>
              <a:rPr b="0" lang="en-US" sz="2600" spc="-1" strike="noStrike">
                <a:solidFill>
                  <a:srgbClr val="eeeff0"/>
                </a:solidFill>
                <a:latin typeface="Droid Sans"/>
                <a:ea typeface="DejaVu Sans"/>
              </a:rPr>
              <a:t> or an error</a:t>
            </a:r>
            <a:endParaRPr b="0" lang="en-US" sz="2600" spc="-1" strike="noStrike">
              <a:latin typeface="Arial"/>
            </a:endParaRPr>
          </a:p>
          <a:p>
            <a:pPr>
              <a:lnSpc>
                <a:spcPct val="100000"/>
              </a:lnSpc>
              <a:spcAft>
                <a:spcPts val="1417"/>
              </a:spcAft>
            </a:pPr>
            <a:r>
              <a:rPr b="0" lang="en-US" sz="2600" spc="-1" strike="noStrike">
                <a:solidFill>
                  <a:srgbClr val="eeeff0"/>
                </a:solidFill>
                <a:latin typeface="Droid Sans"/>
                <a:ea typeface="DejaVu Sans"/>
              </a:rPr>
              <a:t>All of these things are, ultimately, just implementations of Publisher&lt;T&gt; for different needs. They produce data that a </a:t>
            </a:r>
            <a:r>
              <a:rPr b="1" lang="en-US" sz="2600" spc="-1" strike="noStrike">
                <a:solidFill>
                  <a:srgbClr val="eeeff0"/>
                </a:solidFill>
                <a:latin typeface="Droid Sans"/>
                <a:ea typeface="DejaVu Sans"/>
              </a:rPr>
              <a:t>Subscriber</a:t>
            </a:r>
            <a:r>
              <a:rPr b="0" lang="en-US" sz="2600" spc="-1" strike="noStrike">
                <a:solidFill>
                  <a:srgbClr val="eeeff0"/>
                </a:solidFill>
                <a:latin typeface="Droid Sans"/>
                <a:ea typeface="DejaVu Sans"/>
              </a:rPr>
              <a:t> eventually consumes. Whenever you have a Publisher&lt;T&gt;, there’s bound to be a Subscriber&lt;T&gt; somewhere. </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Operators</a:t>
            </a:r>
            <a:endParaRPr b="0" lang="en-US" sz="4800" spc="-1" strike="noStrike">
              <a:latin typeface="Arial"/>
            </a:endParaRPr>
          </a:p>
        </p:txBody>
      </p:sp>
      <p:sp>
        <p:nvSpPr>
          <p:cNvPr id="389" name=""/>
          <p:cNvSpPr/>
          <p:nvPr/>
        </p:nvSpPr>
        <p:spPr>
          <a:xfrm>
            <a:off x="601200" y="1371600"/>
            <a:ext cx="8999280" cy="4319280"/>
          </a:xfrm>
          <a:prstGeom prst="rect">
            <a:avLst/>
          </a:prstGeom>
          <a:noFill/>
          <a:ln w="0">
            <a:noFill/>
          </a:ln>
        </p:spPr>
        <p:style>
          <a:lnRef idx="0"/>
          <a:fillRef idx="0"/>
          <a:effectRef idx="0"/>
          <a:fontRef idx="minor"/>
        </p:style>
        <p:txBody>
          <a:bodyPr lIns="0" rIns="0" tIns="0" bIns="0">
            <a:noAutofit/>
          </a:bodyPr>
          <a:p>
            <a:pPr>
              <a:lnSpc>
                <a:spcPct val="100000"/>
              </a:lnSpc>
              <a:spcAft>
                <a:spcPts val="1417"/>
              </a:spcAft>
            </a:pPr>
            <a:endParaRPr b="0" lang="en-US" sz="1800" spc="-1" strike="noStrike">
              <a:latin typeface="Arial"/>
            </a:endParaRPr>
          </a:p>
          <a:p>
            <a:pPr>
              <a:lnSpc>
                <a:spcPct val="100000"/>
              </a:lnSpc>
              <a:spcAft>
                <a:spcPts val="1417"/>
              </a:spcAft>
            </a:pPr>
            <a:r>
              <a:rPr b="0" lang="en-US" sz="2600" spc="-1" strike="noStrike">
                <a:solidFill>
                  <a:srgbClr val="eeeff0"/>
                </a:solidFill>
                <a:latin typeface="Droid Sans"/>
                <a:ea typeface="DejaVu Sans"/>
              </a:rPr>
              <a:t>Sounds abstract ?? </a:t>
            </a:r>
            <a:br/>
            <a:r>
              <a:rPr b="0" lang="en-US" sz="2600" spc="-1" strike="noStrike">
                <a:solidFill>
                  <a:srgbClr val="eeeff0"/>
                </a:solidFill>
                <a:latin typeface="Droid Sans"/>
                <a:ea typeface="DejaVu Sans"/>
              </a:rPr>
              <a:t>It really should not. Despite some differences operators look pretty much alike methods applied to good old java 8 stream</a:t>
            </a:r>
            <a:endParaRPr b="0" lang="en-US" sz="2600" spc="-1" strike="noStrike">
              <a:latin typeface="Arial"/>
            </a:endParaRPr>
          </a:p>
          <a:p>
            <a:pPr>
              <a:lnSpc>
                <a:spcPct val="100000"/>
              </a:lnSpc>
              <a:spcAft>
                <a:spcPts val="1417"/>
              </a:spcAft>
            </a:pPr>
            <a:r>
              <a:rPr b="0" lang="en-US" sz="2600" spc="-1" strike="noStrike">
                <a:solidFill>
                  <a:srgbClr val="eeeff0"/>
                </a:solidFill>
                <a:latin typeface="Droid Sans"/>
                <a:ea typeface="DejaVu Sans"/>
              </a:rPr>
              <a:t>There are tons of operators. We’ll review them shortly, but what you need to remember is that </a:t>
            </a:r>
            <a:r>
              <a:rPr b="1" lang="en-US" sz="2600" spc="-1" strike="noStrike">
                <a:solidFill>
                  <a:srgbClr val="eeeff0"/>
                </a:solidFill>
                <a:latin typeface="Droid Sans"/>
                <a:ea typeface="DejaVu Sans"/>
              </a:rPr>
              <a:t>they don’t affect the publisher</a:t>
            </a:r>
            <a:r>
              <a:rPr b="0" lang="en-US" sz="2600" spc="-1" strike="noStrike">
                <a:solidFill>
                  <a:srgbClr val="eeeff0"/>
                </a:solidFill>
                <a:latin typeface="Droid Sans"/>
                <a:ea typeface="DejaVu Sans"/>
              </a:rPr>
              <a:t> on which they operate. They create new Publishers. </a:t>
            </a:r>
            <a:r>
              <a:rPr b="1" lang="en-US" sz="2600" spc="-1" strike="noStrike">
                <a:solidFill>
                  <a:srgbClr val="ffaa95"/>
                </a:solidFill>
                <a:latin typeface="Droid Sans"/>
                <a:ea typeface="DejaVu Sans"/>
              </a:rPr>
              <a:t>Each Publisher&lt;T&gt; is immutable</a:t>
            </a:r>
            <a:r>
              <a:rPr b="0" lang="en-US" sz="2600" spc="-1" strike="noStrike">
                <a:solidFill>
                  <a:srgbClr val="eeeff0"/>
                </a:solidFill>
                <a:latin typeface="Droid Sans"/>
                <a:ea typeface="DejaVu Sans"/>
              </a:rPr>
              <a:t>.</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90" name=""/>
          <p:cNvSpPr/>
          <p:nvPr/>
        </p:nvSpPr>
        <p:spPr>
          <a:xfrm>
            <a:off x="914400" y="2514600"/>
            <a:ext cx="6794280" cy="1549080"/>
          </a:xfrm>
          <a:prstGeom prst="rect">
            <a:avLst/>
          </a:prstGeom>
          <a:noFill/>
          <a:ln w="0">
            <a:noFill/>
          </a:ln>
        </p:spPr>
        <p:style>
          <a:lnRef idx="0"/>
          <a:fillRef idx="0"/>
          <a:effectRef idx="0"/>
          <a:fontRef idx="minor"/>
        </p:style>
        <p:txBody>
          <a:bodyPr lIns="90000" rIns="90000" tIns="45000" bIns="45000">
            <a:noAutofit/>
          </a:bodyPr>
          <a:p>
            <a:pPr algn="ctr">
              <a:lnSpc>
                <a:spcPct val="100000"/>
              </a:lnSpc>
            </a:pPr>
            <a:r>
              <a:rPr b="0" lang="en-US" sz="3600" spc="-1" strike="noStrike">
                <a:solidFill>
                  <a:srgbClr val="ffffff"/>
                </a:solidFill>
                <a:latin typeface="Comfortaa"/>
              </a:rPr>
              <a:t>Operators Examples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Map</a:t>
            </a:r>
            <a:endParaRPr b="0" lang="en-US" sz="4800" spc="-1" strike="noStrike">
              <a:latin typeface="Arial"/>
            </a:endParaRPr>
          </a:p>
        </p:txBody>
      </p:sp>
      <p:sp>
        <p:nvSpPr>
          <p:cNvPr id="392" name=""/>
          <p:cNvSpPr/>
          <p:nvPr/>
        </p:nvSpPr>
        <p:spPr>
          <a:xfrm>
            <a:off x="601200" y="1371600"/>
            <a:ext cx="8999280" cy="4319280"/>
          </a:xfrm>
          <a:prstGeom prst="rect">
            <a:avLst/>
          </a:prstGeom>
          <a:noFill/>
          <a:ln w="0">
            <a:noFill/>
          </a:ln>
        </p:spPr>
        <p:style>
          <a:lnRef idx="0"/>
          <a:fillRef idx="0"/>
          <a:effectRef idx="0"/>
          <a:fontRef idx="minor"/>
        </p:style>
        <p:txBody>
          <a:bodyPr lIns="0" rIns="0" tIns="0" bIns="0">
            <a:noAutofit/>
          </a:bodyPr>
          <a:p>
            <a:pPr>
              <a:lnSpc>
                <a:spcPct val="100000"/>
              </a:lnSpc>
              <a:spcAft>
                <a:spcPts val="1417"/>
              </a:spcAft>
            </a:pPr>
            <a:r>
              <a:rPr b="0" lang="en-US" sz="2000" spc="-1" strike="noStrike">
                <a:solidFill>
                  <a:srgbClr val="eeeff0"/>
                </a:solidFill>
                <a:latin typeface="Droid Sans"/>
                <a:ea typeface="DejaVu Sans"/>
              </a:rPr>
              <a:t>Applies a function to each item emitted in the stream. This function modifies each item by the source Publisher&lt;T&gt; and emits the modified item. The source stream gets replaced with another stream whose values are the output of the function applied to each item in the source stream.</a:t>
            </a:r>
            <a:br/>
            <a:endParaRPr b="0" lang="en-US" sz="2000" spc="-1" strike="noStrike">
              <a:latin typeface="Arial"/>
            </a:endParaRPr>
          </a:p>
        </p:txBody>
      </p:sp>
      <p:pic>
        <p:nvPicPr>
          <p:cNvPr id="393" name="" descr=""/>
          <p:cNvPicPr/>
          <p:nvPr/>
        </p:nvPicPr>
        <p:blipFill>
          <a:blip r:embed="rId1"/>
          <a:stretch/>
        </p:blipFill>
        <p:spPr>
          <a:xfrm>
            <a:off x="1676160" y="3181680"/>
            <a:ext cx="6324480" cy="184716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FlatMap</a:t>
            </a:r>
            <a:endParaRPr b="0" lang="en-US" sz="4800" spc="-1" strike="noStrike">
              <a:latin typeface="Arial"/>
            </a:endParaRPr>
          </a:p>
        </p:txBody>
      </p:sp>
      <p:sp>
        <p:nvSpPr>
          <p:cNvPr id="395" name=""/>
          <p:cNvSpPr/>
          <p:nvPr/>
        </p:nvSpPr>
        <p:spPr>
          <a:xfrm>
            <a:off x="601200" y="1371600"/>
            <a:ext cx="8999280" cy="4319280"/>
          </a:xfrm>
          <a:prstGeom prst="rect">
            <a:avLst/>
          </a:prstGeom>
          <a:noFill/>
          <a:ln w="0">
            <a:noFill/>
          </a:ln>
        </p:spPr>
        <p:style>
          <a:lnRef idx="0"/>
          <a:fillRef idx="0"/>
          <a:effectRef idx="0"/>
          <a:fontRef idx="minor"/>
        </p:style>
        <p:txBody>
          <a:bodyPr lIns="0" rIns="0" tIns="0" bIns="0">
            <a:noAutofit/>
          </a:bodyPr>
          <a:p>
            <a:pPr>
              <a:lnSpc>
                <a:spcPct val="100000"/>
              </a:lnSpc>
              <a:spcAft>
                <a:spcPts val="1417"/>
              </a:spcAft>
            </a:pPr>
            <a:r>
              <a:rPr b="0" lang="en-US" sz="2000" spc="-1" strike="noStrike">
                <a:solidFill>
                  <a:srgbClr val="eeeff0"/>
                </a:solidFill>
                <a:latin typeface="Droid Sans"/>
                <a:ea typeface="DejaVu Sans"/>
              </a:rPr>
              <a:t>Works similar with those applied to stream to avoid Optional&lt;Optional&lt;T&gt;&gt; only that this time saves us from the nasty Publisher&lt;Publisher&lt;T&gt;&gt;</a:t>
            </a:r>
            <a:endParaRPr b="0" lang="en-US" sz="2000" spc="-1" strike="noStrike">
              <a:latin typeface="Arial"/>
            </a:endParaRPr>
          </a:p>
          <a:p>
            <a:pPr>
              <a:lnSpc>
                <a:spcPct val="100000"/>
              </a:lnSpc>
              <a:spcAft>
                <a:spcPts val="1417"/>
              </a:spcAft>
            </a:pPr>
            <a:endParaRPr b="0" lang="en-US" sz="2000" spc="-1" strike="noStrike">
              <a:latin typeface="Arial"/>
            </a:endParaRPr>
          </a:p>
        </p:txBody>
      </p:sp>
      <p:pic>
        <p:nvPicPr>
          <p:cNvPr id="396" name="" descr=""/>
          <p:cNvPicPr/>
          <p:nvPr/>
        </p:nvPicPr>
        <p:blipFill>
          <a:blip r:embed="rId1"/>
          <a:stretch/>
        </p:blipFill>
        <p:spPr>
          <a:xfrm>
            <a:off x="2259000" y="2286000"/>
            <a:ext cx="5562360" cy="29142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Take and Filter</a:t>
            </a:r>
            <a:endParaRPr b="0" lang="en-US" sz="4800" spc="-1" strike="noStrike">
              <a:latin typeface="Arial"/>
            </a:endParaRPr>
          </a:p>
        </p:txBody>
      </p:sp>
      <p:sp>
        <p:nvSpPr>
          <p:cNvPr id="398" name=""/>
          <p:cNvSpPr/>
          <p:nvPr/>
        </p:nvSpPr>
        <p:spPr>
          <a:xfrm>
            <a:off x="601200" y="1371600"/>
            <a:ext cx="8999280" cy="4319280"/>
          </a:xfrm>
          <a:prstGeom prst="rect">
            <a:avLst/>
          </a:prstGeom>
          <a:noFill/>
          <a:ln w="0">
            <a:noFill/>
          </a:ln>
        </p:spPr>
        <p:style>
          <a:lnRef idx="0"/>
          <a:fillRef idx="0"/>
          <a:effectRef idx="0"/>
          <a:fontRef idx="minor"/>
        </p:style>
        <p:txBody>
          <a:bodyPr lIns="0" rIns="0" tIns="0" bIns="0">
            <a:noAutofit/>
          </a:bodyPr>
          <a:p>
            <a:pPr>
              <a:lnSpc>
                <a:spcPct val="100000"/>
              </a:lnSpc>
              <a:spcAft>
                <a:spcPts val="1417"/>
              </a:spcAft>
            </a:pPr>
            <a:r>
              <a:rPr b="0" lang="en-US" sz="2000" spc="-1" strike="noStrike">
                <a:solidFill>
                  <a:srgbClr val="eeeff0"/>
                </a:solidFill>
                <a:latin typeface="Droid Sans"/>
                <a:ea typeface="DejaVu Sans"/>
              </a:rPr>
              <a:t>A Publisher&lt;T&gt; might emit an infinite number of records, and you may not be interested in everything.</a:t>
            </a:r>
            <a:br/>
            <a:endParaRPr b="0" lang="en-US" sz="2000" spc="-1" strike="noStrike">
              <a:latin typeface="Arial"/>
            </a:endParaRPr>
          </a:p>
        </p:txBody>
      </p:sp>
      <p:pic>
        <p:nvPicPr>
          <p:cNvPr id="399" name="" descr=""/>
          <p:cNvPicPr/>
          <p:nvPr/>
        </p:nvPicPr>
        <p:blipFill>
          <a:blip r:embed="rId1"/>
          <a:stretch/>
        </p:blipFill>
        <p:spPr>
          <a:xfrm>
            <a:off x="228600" y="2743200"/>
            <a:ext cx="4557960" cy="1971000"/>
          </a:xfrm>
          <a:prstGeom prst="rect">
            <a:avLst/>
          </a:prstGeom>
          <a:ln w="0">
            <a:noFill/>
          </a:ln>
        </p:spPr>
      </p:pic>
      <p:pic>
        <p:nvPicPr>
          <p:cNvPr id="400" name="" descr=""/>
          <p:cNvPicPr/>
          <p:nvPr/>
        </p:nvPicPr>
        <p:blipFill>
          <a:blip r:embed="rId2"/>
          <a:stretch/>
        </p:blipFill>
        <p:spPr>
          <a:xfrm>
            <a:off x="5029200" y="2743200"/>
            <a:ext cx="4800240" cy="12650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3600" spc="-1" strike="noStrike">
                <a:solidFill>
                  <a:srgbClr val="eeeff0"/>
                </a:solidFill>
                <a:latin typeface="Comfortaa"/>
                <a:ea typeface="DejaVu Sans"/>
              </a:rPr>
              <a:t>Errors? Just another type of data</a:t>
            </a:r>
            <a:endParaRPr b="0" lang="en-US" sz="3600" spc="-1" strike="noStrike">
              <a:latin typeface="Arial"/>
            </a:endParaRPr>
          </a:p>
        </p:txBody>
      </p:sp>
      <p:sp>
        <p:nvSpPr>
          <p:cNvPr id="402" name=""/>
          <p:cNvSpPr/>
          <p:nvPr/>
        </p:nvSpPr>
        <p:spPr>
          <a:xfrm>
            <a:off x="601200" y="1371600"/>
            <a:ext cx="8999280" cy="4319280"/>
          </a:xfrm>
          <a:prstGeom prst="rect">
            <a:avLst/>
          </a:prstGeom>
          <a:noFill/>
          <a:ln w="0">
            <a:noFill/>
          </a:ln>
        </p:spPr>
        <p:style>
          <a:lnRef idx="0"/>
          <a:fillRef idx="0"/>
          <a:effectRef idx="0"/>
          <a:fontRef idx="minor"/>
        </p:style>
        <p:txBody>
          <a:bodyPr lIns="0" rIns="0" tIns="0" bIns="0">
            <a:noAutofit/>
          </a:bodyPr>
          <a:p>
            <a:pPr>
              <a:lnSpc>
                <a:spcPct val="100000"/>
              </a:lnSpc>
              <a:spcAft>
                <a:spcPts val="1417"/>
              </a:spcAft>
            </a:pPr>
            <a:r>
              <a:rPr b="0" lang="en-US" sz="2000" spc="-1" strike="noStrike">
                <a:solidFill>
                  <a:srgbClr val="eeeff0"/>
                </a:solidFill>
                <a:latin typeface="Droid Sans"/>
                <a:ea typeface="DejaVu Sans"/>
              </a:rPr>
              <a:t>If a reactive stream results in an error, then you can trap that error and decide what happens using various operators whose name usually starts with </a:t>
            </a:r>
            <a:r>
              <a:rPr b="0" lang="en-US" sz="2000" spc="-1" strike="noStrike">
                <a:solidFill>
                  <a:srgbClr val="ffaa95"/>
                </a:solidFill>
                <a:latin typeface="Droid Sans"/>
                <a:ea typeface="DejaVu Sans"/>
              </a:rPr>
              <a:t>on\*</a:t>
            </a:r>
            <a:endParaRPr b="0" lang="en-US" sz="2000" spc="-1" strike="noStrike">
              <a:latin typeface="Arial"/>
            </a:endParaRPr>
          </a:p>
          <a:p>
            <a:pPr>
              <a:lnSpc>
                <a:spcPct val="100000"/>
              </a:lnSpc>
              <a:spcAft>
                <a:spcPts val="1417"/>
              </a:spcAft>
            </a:pPr>
            <a:endParaRPr b="0" lang="en-US" sz="2000" spc="-1" strike="noStrike">
              <a:latin typeface="Arial"/>
            </a:endParaRPr>
          </a:p>
        </p:txBody>
      </p:sp>
      <p:pic>
        <p:nvPicPr>
          <p:cNvPr id="403" name="" descr=""/>
          <p:cNvPicPr/>
          <p:nvPr/>
        </p:nvPicPr>
        <p:blipFill>
          <a:blip r:embed="rId1"/>
          <a:stretch/>
        </p:blipFill>
        <p:spPr>
          <a:xfrm>
            <a:off x="1918800" y="2154600"/>
            <a:ext cx="6286320" cy="1389960"/>
          </a:xfrm>
          <a:prstGeom prst="rect">
            <a:avLst/>
          </a:prstGeom>
          <a:ln w="0">
            <a:noFill/>
          </a:ln>
        </p:spPr>
      </p:pic>
      <p:pic>
        <p:nvPicPr>
          <p:cNvPr id="404" name="" descr=""/>
          <p:cNvPicPr/>
          <p:nvPr/>
        </p:nvPicPr>
        <p:blipFill>
          <a:blip r:embed="rId2"/>
          <a:stretch/>
        </p:blipFill>
        <p:spPr>
          <a:xfrm>
            <a:off x="1887480" y="3657600"/>
            <a:ext cx="6305400" cy="11556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Zip</a:t>
            </a:r>
            <a:endParaRPr b="0" lang="en-US" sz="4800" spc="-1" strike="noStrike">
              <a:latin typeface="Arial"/>
            </a:endParaRPr>
          </a:p>
        </p:txBody>
      </p:sp>
      <p:sp>
        <p:nvSpPr>
          <p:cNvPr id="406" name=""/>
          <p:cNvSpPr/>
          <p:nvPr/>
        </p:nvSpPr>
        <p:spPr>
          <a:xfrm>
            <a:off x="540000" y="1395360"/>
            <a:ext cx="8999280" cy="4319280"/>
          </a:xfrm>
          <a:prstGeom prst="rect">
            <a:avLst/>
          </a:prstGeom>
          <a:noFill/>
          <a:ln w="0">
            <a:noFill/>
          </a:ln>
        </p:spPr>
        <p:style>
          <a:lnRef idx="0"/>
          <a:fillRef idx="0"/>
          <a:effectRef idx="0"/>
          <a:fontRef idx="minor"/>
        </p:style>
        <p:txBody>
          <a:bodyPr lIns="0" rIns="0" tIns="0" bIns="0">
            <a:noAutofit/>
          </a:bodyPr>
          <a:p>
            <a:pPr marL="432000" indent="-323280">
              <a:lnSpc>
                <a:spcPct val="100000"/>
              </a:lnSpc>
              <a:spcAft>
                <a:spcPts val="1417"/>
              </a:spcAft>
              <a:buClr>
                <a:srgbClr val="eeeff0"/>
              </a:buClr>
              <a:buFont typeface="Droid Sans"/>
              <a:buChar char="·"/>
            </a:pPr>
            <a:r>
              <a:rPr b="0" lang="en-US" sz="2000" spc="-1" strike="noStrike">
                <a:solidFill>
                  <a:srgbClr val="eeeff0"/>
                </a:solidFill>
                <a:latin typeface="Droid Sans"/>
                <a:ea typeface="DejaVu Sans"/>
              </a:rPr>
              <a:t>Glues multiple publishers together and returns a </a:t>
            </a:r>
            <a:r>
              <a:rPr b="0" lang="en-US" sz="2000" spc="-1" strike="noStrike">
                <a:solidFill>
                  <a:srgbClr val="ffaa95"/>
                </a:solidFill>
                <a:latin typeface="Droid Sans"/>
                <a:ea typeface="DejaVu Sans"/>
              </a:rPr>
              <a:t>tuple</a:t>
            </a:r>
            <a:endParaRPr b="0" lang="en-US" sz="2000" spc="-1" strike="noStrike">
              <a:latin typeface="Arial"/>
            </a:endParaRPr>
          </a:p>
          <a:p>
            <a:pPr>
              <a:lnSpc>
                <a:spcPct val="100000"/>
              </a:lnSpc>
              <a:spcAft>
                <a:spcPts val="1417"/>
              </a:spcAft>
            </a:pPr>
            <a:endParaRPr b="0" lang="en-US" sz="2000" spc="-1" strike="noStrike">
              <a:latin typeface="Arial"/>
            </a:endParaRPr>
          </a:p>
        </p:txBody>
      </p:sp>
      <p:pic>
        <p:nvPicPr>
          <p:cNvPr id="407" name="" descr=""/>
          <p:cNvPicPr/>
          <p:nvPr/>
        </p:nvPicPr>
        <p:blipFill>
          <a:blip r:embed="rId1"/>
          <a:stretch/>
        </p:blipFill>
        <p:spPr>
          <a:xfrm>
            <a:off x="2044800" y="1978200"/>
            <a:ext cx="5991120" cy="17424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0" name=""/>
          <p:cNvSpPr/>
          <p:nvPr/>
        </p:nvSpPr>
        <p:spPr>
          <a:xfrm>
            <a:off x="1927440" y="1440360"/>
            <a:ext cx="7592400" cy="2219760"/>
          </a:xfrm>
          <a:prstGeom prst="rect">
            <a:avLst/>
          </a:prstGeom>
          <a:noFill/>
          <a:ln w="0">
            <a:noFill/>
          </a:ln>
        </p:spPr>
        <p:style>
          <a:lnRef idx="0"/>
          <a:fillRef idx="0"/>
          <a:effectRef idx="0"/>
          <a:fontRef idx="minor"/>
        </p:style>
        <p:txBody>
          <a:bodyPr lIns="90000" rIns="90000" tIns="45000" bIns="45000">
            <a:noAutofit/>
          </a:bodyPr>
          <a:p>
            <a:pPr algn="r">
              <a:lnSpc>
                <a:spcPct val="100000"/>
              </a:lnSpc>
            </a:pPr>
            <a:r>
              <a:rPr b="0" lang="en-US" sz="7200" spc="-1" strike="noStrike">
                <a:solidFill>
                  <a:srgbClr val="ffffff"/>
                </a:solidFill>
                <a:latin typeface="Comfortaa"/>
                <a:ea typeface="DejaVu Sans"/>
              </a:rPr>
              <a:t>What is reactive</a:t>
            </a:r>
            <a:endParaRPr b="0" lang="en-US" sz="7200" spc="-1" strike="noStrike">
              <a:latin typeface="Arial"/>
            </a:endParaRPr>
          </a:p>
          <a:p>
            <a:pPr algn="r">
              <a:lnSpc>
                <a:spcPct val="100000"/>
              </a:lnSpc>
            </a:pPr>
            <a:r>
              <a:rPr b="0" lang="en-US" sz="7200" spc="-1" strike="noStrike">
                <a:solidFill>
                  <a:srgbClr val="ffffff"/>
                </a:solidFill>
                <a:latin typeface="Comfortaa"/>
                <a:ea typeface="DejaVu Sans"/>
              </a:rPr>
              <a:t> </a:t>
            </a:r>
            <a:r>
              <a:rPr b="0" lang="en-US" sz="7200" spc="-1" strike="noStrike">
                <a:solidFill>
                  <a:srgbClr val="ffffff"/>
                </a:solidFill>
                <a:latin typeface="Comfortaa"/>
                <a:ea typeface="DejaVu Sans"/>
              </a:rPr>
              <a:t>programming?</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08" name=""/>
          <p:cNvSpPr/>
          <p:nvPr/>
        </p:nvSpPr>
        <p:spPr>
          <a:xfrm>
            <a:off x="2571120" y="1514160"/>
            <a:ext cx="4938120" cy="532080"/>
          </a:xfrm>
          <a:prstGeom prst="rect">
            <a:avLst/>
          </a:prstGeom>
          <a:noFill/>
          <a:ln w="0">
            <a:noFill/>
          </a:ln>
        </p:spPr>
        <p:style>
          <a:lnRef idx="0"/>
          <a:fillRef idx="0"/>
          <a:effectRef idx="0"/>
          <a:fontRef idx="minor"/>
        </p:style>
        <p:txBody>
          <a:bodyPr lIns="0" rIns="0" tIns="0" bIns="0" anchor="ctr">
            <a:noAutofit/>
          </a:bodyPr>
          <a:p>
            <a:pPr algn="r">
              <a:lnSpc>
                <a:spcPct val="100000"/>
              </a:lnSpc>
            </a:pPr>
            <a:r>
              <a:rPr b="0" lang="en-US" sz="3600" spc="-1" strike="noStrike">
                <a:solidFill>
                  <a:srgbClr val="ffffff"/>
                </a:solidFill>
                <a:latin typeface="Comfortaa"/>
              </a:rPr>
              <a:t>Thanks for watching!</a:t>
            </a:r>
            <a:endParaRPr b="0" lang="en-US" sz="3600" spc="-1" strike="noStrike">
              <a:latin typeface="Arial"/>
            </a:endParaRPr>
          </a:p>
        </p:txBody>
      </p:sp>
      <p:sp>
        <p:nvSpPr>
          <p:cNvPr id="409" name=""/>
          <p:cNvSpPr/>
          <p:nvPr/>
        </p:nvSpPr>
        <p:spPr>
          <a:xfrm>
            <a:off x="489240" y="4023360"/>
            <a:ext cx="9360360" cy="444960"/>
          </a:xfrm>
          <a:prstGeom prst="rect">
            <a:avLst/>
          </a:prstGeom>
          <a:noFill/>
          <a:ln w="0">
            <a:noFill/>
          </a:ln>
        </p:spPr>
        <p:style>
          <a:lnRef idx="0"/>
          <a:fillRef idx="0"/>
          <a:effectRef idx="0"/>
          <a:fontRef idx="minor"/>
        </p:style>
        <p:txBody>
          <a:bodyPr lIns="90000" rIns="90000" tIns="45000" bIns="45000">
            <a:noAutofit/>
          </a:bodyPr>
          <a:p>
            <a:pPr algn="r">
              <a:lnSpc>
                <a:spcPct val="100000"/>
              </a:lnSpc>
            </a:pPr>
            <a:r>
              <a:rPr b="0" lang="en-US" sz="2400" spc="-1" strike="noStrike">
                <a:solidFill>
                  <a:srgbClr val="ffffff"/>
                </a:solidFill>
                <a:latin typeface="Comfortaa"/>
              </a:rPr>
              <a:t>bogdan19adrian@gmail.com</a:t>
            </a:r>
            <a:endParaRPr b="0" lang="en-US" sz="2400" spc="-1" strike="noStrike">
              <a:latin typeface="Arial"/>
            </a:endParaRPr>
          </a:p>
        </p:txBody>
      </p:sp>
      <p:sp>
        <p:nvSpPr>
          <p:cNvPr id="410" name=""/>
          <p:cNvSpPr/>
          <p:nvPr/>
        </p:nvSpPr>
        <p:spPr>
          <a:xfrm>
            <a:off x="469800" y="3609000"/>
            <a:ext cx="9360360" cy="298800"/>
          </a:xfrm>
          <a:prstGeom prst="rect">
            <a:avLst/>
          </a:prstGeom>
          <a:noFill/>
          <a:ln w="0">
            <a:noFill/>
          </a:ln>
        </p:spPr>
        <p:style>
          <a:lnRef idx="0"/>
          <a:fillRef idx="0"/>
          <a:effectRef idx="0"/>
          <a:fontRef idx="minor"/>
        </p:style>
        <p:txBody>
          <a:bodyPr lIns="90000" rIns="90000" tIns="45000" bIns="45000">
            <a:noAutofit/>
          </a:bodyPr>
          <a:p>
            <a:pPr algn="r">
              <a:lnSpc>
                <a:spcPct val="100000"/>
              </a:lnSpc>
            </a:pPr>
            <a:r>
              <a:rPr b="0" lang="en-US" sz="1400" spc="-1" strike="noStrike">
                <a:solidFill>
                  <a:srgbClr val="ffffff"/>
                </a:solidFill>
                <a:latin typeface="Comfortaa"/>
              </a:rPr>
              <a:t>CONTACT:</a:t>
            </a:r>
            <a:endParaRPr b="0" lang="en-US" sz="1400" spc="-1" strike="noStrike">
              <a:latin typeface="Arial"/>
            </a:endParaRPr>
          </a:p>
        </p:txBody>
      </p:sp>
      <p:sp>
        <p:nvSpPr>
          <p:cNvPr id="411" name=""/>
          <p:cNvSpPr/>
          <p:nvPr/>
        </p:nvSpPr>
        <p:spPr>
          <a:xfrm>
            <a:off x="457560" y="5076000"/>
            <a:ext cx="9372960" cy="395280"/>
          </a:xfrm>
          <a:prstGeom prst="rect">
            <a:avLst/>
          </a:prstGeom>
          <a:noFill/>
          <a:ln w="0">
            <a:noFill/>
          </a:ln>
        </p:spPr>
        <p:style>
          <a:lnRef idx="0"/>
          <a:fillRef idx="0"/>
          <a:effectRef idx="0"/>
          <a:fontRef idx="minor"/>
        </p:style>
        <p:txBody>
          <a:bodyPr lIns="90000" rIns="90000" tIns="45000" bIns="45000" anchor="b">
            <a:noAutofit/>
          </a:bodyPr>
          <a:p>
            <a:pPr algn="ctr">
              <a:lnSpc>
                <a:spcPct val="100000"/>
              </a:lnSpc>
            </a:pPr>
            <a:r>
              <a:rPr b="0" i="1" lang="en-US" sz="1200" spc="-1" strike="noStrike">
                <a:solidFill>
                  <a:srgbClr val="ffaa95"/>
                </a:solidFill>
                <a:latin typeface="Droid Sans"/>
              </a:rPr>
              <a:t>As I said at the start, presentation belongs to me but the stuff in here not</a:t>
            </a:r>
            <a:br/>
            <a:r>
              <a:rPr b="0" i="1" lang="en-US" sz="1200" spc="-1" strike="noStrike">
                <a:solidFill>
                  <a:srgbClr val="ffaa95"/>
                </a:solidFill>
                <a:latin typeface="Droid Sans"/>
              </a:rPr>
              <a:t>I hope you have learned something today as I did in the days I prepared it</a:t>
            </a:r>
            <a:endParaRPr b="0" lang="en-US" sz="1200" spc="-1" strike="noStrike">
              <a:latin typeface="Arial"/>
            </a:endParaRPr>
          </a:p>
        </p:txBody>
      </p:sp>
      <p:sp>
        <p:nvSpPr>
          <p:cNvPr id="412" name=""/>
          <p:cNvSpPr/>
          <p:nvPr/>
        </p:nvSpPr>
        <p:spPr>
          <a:xfrm>
            <a:off x="2411640" y="2239920"/>
            <a:ext cx="5257440" cy="7315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i="1" lang="en-US" sz="2600" spc="-1" strike="noStrike">
                <a:solidFill>
                  <a:srgbClr val="ffffff"/>
                </a:solidFill>
                <a:latin typeface="Comfortaa"/>
              </a:rPr>
              <a:t>Now lets dive into some code and then hopefully not into some questions</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
          <p:cNvSpPr/>
          <p:nvPr/>
        </p:nvSpPr>
        <p:spPr>
          <a:xfrm>
            <a:off x="540000" y="135000"/>
            <a:ext cx="8998920" cy="94392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3600" spc="-1" strike="noStrike">
                <a:solidFill>
                  <a:srgbClr val="eeeff0"/>
                </a:solidFill>
                <a:latin typeface="Comfortaa"/>
                <a:ea typeface="DejaVu Sans"/>
              </a:rPr>
              <a:t>Definition</a:t>
            </a:r>
            <a:endParaRPr b="0" lang="en-US" sz="3600" spc="-1" strike="noStrike">
              <a:latin typeface="Arial"/>
            </a:endParaRPr>
          </a:p>
        </p:txBody>
      </p:sp>
      <p:sp>
        <p:nvSpPr>
          <p:cNvPr id="352" name=""/>
          <p:cNvSpPr/>
          <p:nvPr/>
        </p:nvSpPr>
        <p:spPr>
          <a:xfrm>
            <a:off x="540000" y="1620000"/>
            <a:ext cx="8998920" cy="3238920"/>
          </a:xfrm>
          <a:prstGeom prst="rect">
            <a:avLst/>
          </a:prstGeom>
          <a:noFill/>
          <a:ln w="0">
            <a:noFill/>
          </a:ln>
        </p:spPr>
        <p:style>
          <a:lnRef idx="0"/>
          <a:fillRef idx="0"/>
          <a:effectRef idx="0"/>
          <a:fontRef idx="minor"/>
        </p:style>
        <p:txBody>
          <a:bodyPr lIns="0" rIns="0" tIns="0" bIns="0">
            <a:noAutofit/>
          </a:bodyPr>
          <a:p>
            <a:pPr marL="432000" indent="-32292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There are plenty of bad explanations and definitions out there on the internet. In mart most of them express only a part of the hole picture.</a:t>
            </a:r>
            <a:endParaRPr b="0" lang="en-US" sz="2400" spc="-1" strike="noStrike">
              <a:latin typeface="Arial"/>
            </a:endParaRPr>
          </a:p>
          <a:p>
            <a:pPr marL="432000" indent="-32292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Mostly, as a java developer I agree with one:</a:t>
            </a:r>
            <a:br/>
            <a:r>
              <a:rPr b="0" i="1" lang="en-US" sz="2400" spc="-1" strike="noStrike">
                <a:solidFill>
                  <a:srgbClr val="eeeff0"/>
                </a:solidFill>
                <a:latin typeface="Droid Sans"/>
                <a:ea typeface="DejaVu Sans"/>
              </a:rPr>
              <a:t>Reactive programming is programming with asynchronous data streams.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3" name=""/>
          <p:cNvSpPr/>
          <p:nvPr/>
        </p:nvSpPr>
        <p:spPr>
          <a:xfrm>
            <a:off x="954720" y="1600200"/>
            <a:ext cx="8416800" cy="2219760"/>
          </a:xfrm>
          <a:prstGeom prst="rect">
            <a:avLst/>
          </a:prstGeom>
          <a:noFill/>
          <a:ln w="0">
            <a:noFill/>
          </a:ln>
        </p:spPr>
        <p:style>
          <a:lnRef idx="0"/>
          <a:fillRef idx="0"/>
          <a:effectRef idx="0"/>
          <a:fontRef idx="minor"/>
        </p:style>
        <p:txBody>
          <a:bodyPr lIns="90000" rIns="90000" tIns="45000" bIns="45000">
            <a:noAutofit/>
          </a:bodyPr>
          <a:p>
            <a:pPr algn="ctr">
              <a:lnSpc>
                <a:spcPct val="100000"/>
              </a:lnSpc>
            </a:pPr>
            <a:r>
              <a:rPr b="0" lang="en-US" sz="7200" spc="-1" strike="noStrike">
                <a:solidFill>
                  <a:srgbClr val="ffffff"/>
                </a:solidFill>
                <a:latin typeface="Comfortaa"/>
                <a:ea typeface="DejaVu Sans"/>
              </a:rPr>
              <a:t>But what exactly</a:t>
            </a:r>
            <a:endParaRPr b="0" lang="en-US" sz="7200" spc="-1" strike="noStrike">
              <a:latin typeface="Arial"/>
            </a:endParaRPr>
          </a:p>
          <a:p>
            <a:pPr algn="ctr">
              <a:lnSpc>
                <a:spcPct val="100000"/>
              </a:lnSpc>
            </a:pPr>
            <a:r>
              <a:rPr b="0" lang="en-US" sz="7200" spc="-1" strike="noStrike">
                <a:solidFill>
                  <a:srgbClr val="ffffff"/>
                </a:solidFill>
                <a:latin typeface="Comfortaa"/>
                <a:ea typeface="DejaVu Sans"/>
              </a:rPr>
              <a:t>that even means?</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
          <p:cNvSpPr/>
          <p:nvPr/>
        </p:nvSpPr>
        <p:spPr>
          <a:xfrm>
            <a:off x="540000" y="135000"/>
            <a:ext cx="8998920" cy="94392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3600" spc="-1" strike="noStrike">
                <a:solidFill>
                  <a:srgbClr val="eeeff0"/>
                </a:solidFill>
                <a:latin typeface="Comfortaa"/>
                <a:ea typeface="DejaVu Sans"/>
              </a:rPr>
              <a:t>Events that keep coming… or not..</a:t>
            </a:r>
            <a:endParaRPr b="0" lang="en-US" sz="3600" spc="-1" strike="noStrike">
              <a:latin typeface="Arial"/>
            </a:endParaRPr>
          </a:p>
        </p:txBody>
      </p:sp>
      <p:sp>
        <p:nvSpPr>
          <p:cNvPr id="355" name=""/>
          <p:cNvSpPr/>
          <p:nvPr/>
        </p:nvSpPr>
        <p:spPr>
          <a:xfrm>
            <a:off x="540000" y="1620000"/>
            <a:ext cx="8998920" cy="3238920"/>
          </a:xfrm>
          <a:prstGeom prst="rect">
            <a:avLst/>
          </a:prstGeom>
          <a:noFill/>
          <a:ln w="0">
            <a:noFill/>
          </a:ln>
        </p:spPr>
        <p:style>
          <a:lnRef idx="0"/>
          <a:fillRef idx="0"/>
          <a:effectRef idx="0"/>
          <a:fontRef idx="minor"/>
        </p:style>
        <p:txBody>
          <a:bodyPr lIns="0" rIns="0" tIns="0" bIns="0">
            <a:noAutofit/>
          </a:bodyPr>
          <a:p>
            <a:pPr marL="432000" indent="-322920" algn="ctr">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Anything can be a stream: variables, user inputs, properties, caches, data structures, etc.</a:t>
            </a:r>
            <a:br/>
            <a:r>
              <a:rPr b="0" lang="en-US" sz="2400" spc="-1" strike="noStrike">
                <a:solidFill>
                  <a:srgbClr val="eeeff0"/>
                </a:solidFill>
                <a:latin typeface="Droid Sans"/>
                <a:ea typeface="DejaVu Sans"/>
              </a:rPr>
              <a:t>A stream is a sequence of ongoing events ordered in time. It can emit three different things: a value (of some type), an error, or a "completed" signal.</a:t>
            </a:r>
            <a:endParaRPr b="0" lang="en-US" sz="2400" spc="-1" strike="noStrike">
              <a:latin typeface="Arial"/>
            </a:endParaRPr>
          </a:p>
          <a:p>
            <a:pPr marL="432000" indent="-322920" algn="ctr">
              <a:lnSpc>
                <a:spcPct val="100000"/>
              </a:lnSpc>
              <a:spcAft>
                <a:spcPts val="1060"/>
              </a:spcAft>
              <a:buClr>
                <a:srgbClr val="eeeff0"/>
              </a:buClr>
              <a:buFont typeface="Droid Sans"/>
              <a:buChar char="·"/>
            </a:pPr>
            <a:br/>
            <a:r>
              <a:rPr b="0" lang="en-US" sz="2400" spc="-1" strike="noStrike">
                <a:solidFill>
                  <a:srgbClr val="eeeff0"/>
                </a:solidFill>
                <a:latin typeface="Droid Sans"/>
                <a:ea typeface="DejaVu Sans"/>
              </a:rPr>
              <a:t> </a:t>
            </a:r>
            <a:endParaRPr b="0" lang="en-US" sz="2400" spc="-1" strike="noStrike">
              <a:latin typeface="Arial"/>
            </a:endParaRPr>
          </a:p>
        </p:txBody>
      </p:sp>
      <p:pic>
        <p:nvPicPr>
          <p:cNvPr id="356" name="" descr=""/>
          <p:cNvPicPr/>
          <p:nvPr/>
        </p:nvPicPr>
        <p:blipFill>
          <a:blip r:embed="rId1"/>
          <a:stretch/>
        </p:blipFill>
        <p:spPr>
          <a:xfrm>
            <a:off x="3657600" y="3560760"/>
            <a:ext cx="2879640" cy="14673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
          <p:cNvSpPr/>
          <p:nvPr/>
        </p:nvSpPr>
        <p:spPr>
          <a:xfrm>
            <a:off x="540000" y="75240"/>
            <a:ext cx="9000000" cy="106380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3600" spc="-1" strike="noStrike">
                <a:solidFill>
                  <a:srgbClr val="eeeff0"/>
                </a:solidFill>
                <a:latin typeface="Comfortaa"/>
                <a:ea typeface="DejaVu Sans"/>
              </a:rPr>
              <a:t>To better understand restrictiveness</a:t>
            </a:r>
            <a:br/>
            <a:r>
              <a:rPr b="0" lang="en-US" sz="3600" spc="-1" strike="noStrike">
                <a:solidFill>
                  <a:srgbClr val="eeeff0"/>
                </a:solidFill>
                <a:latin typeface="Comfortaa"/>
                <a:ea typeface="DejaVu Sans"/>
              </a:rPr>
              <a:t>lets overview the reactive manifesto</a:t>
            </a:r>
            <a:endParaRPr b="0" lang="en-US" sz="3600" spc="-1" strike="noStrike">
              <a:latin typeface="Arial"/>
            </a:endParaRPr>
          </a:p>
        </p:txBody>
      </p:sp>
      <p:sp>
        <p:nvSpPr>
          <p:cNvPr id="358" name=""/>
          <p:cNvSpPr/>
          <p:nvPr/>
        </p:nvSpPr>
        <p:spPr>
          <a:xfrm>
            <a:off x="540000" y="1620000"/>
            <a:ext cx="9000000" cy="3239640"/>
          </a:xfrm>
          <a:prstGeom prst="rect">
            <a:avLst/>
          </a:prstGeom>
          <a:noFill/>
          <a:ln w="0">
            <a:noFill/>
          </a:ln>
        </p:spPr>
        <p:style>
          <a:lnRef idx="0"/>
          <a:fillRef idx="0"/>
          <a:effectRef idx="0"/>
          <a:fontRef idx="minor"/>
        </p:style>
        <p:txBody>
          <a:bodyPr lIns="0" rIns="0" tIns="0" bIns="0">
            <a:noAutofit/>
          </a:bodyPr>
          <a:p>
            <a:pPr marL="432000" indent="-32328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Responsive — Fast feedback loop for the user to make him/her feel in power</a:t>
            </a:r>
            <a:endParaRPr b="0" lang="en-US" sz="2400" spc="-1" strike="noStrike">
              <a:latin typeface="Arial"/>
            </a:endParaRPr>
          </a:p>
          <a:p>
            <a:pPr marL="432000" indent="-32328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Elastic — The application stays responsive no matter the workload. It can scale up.</a:t>
            </a:r>
            <a:endParaRPr b="0" lang="en-US" sz="2400" spc="-1" strike="noStrike">
              <a:latin typeface="Arial"/>
            </a:endParaRPr>
          </a:p>
          <a:p>
            <a:pPr marL="432000" indent="-32328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Resilient — It deals with problems along the way and stays responsive in the face of failure.</a:t>
            </a:r>
            <a:endParaRPr b="0" lang="en-US" sz="2400" spc="-1" strike="noStrike">
              <a:latin typeface="Arial"/>
            </a:endParaRPr>
          </a:p>
          <a:p>
            <a:pPr marL="432000" indent="-323280">
              <a:lnSpc>
                <a:spcPct val="100000"/>
              </a:lnSpc>
              <a:spcAft>
                <a:spcPts val="1060"/>
              </a:spcAft>
              <a:buClr>
                <a:srgbClr val="eeeff0"/>
              </a:buClr>
              <a:buFont typeface="Droid Sans"/>
              <a:buChar char="·"/>
            </a:pPr>
            <a:r>
              <a:rPr b="0" lang="en-US" sz="2400" spc="-1" strike="noStrike">
                <a:solidFill>
                  <a:srgbClr val="eeeff0"/>
                </a:solidFill>
                <a:latin typeface="Droid Sans"/>
                <a:ea typeface="DejaVu Sans"/>
              </a:rPr>
              <a:t>Message Driven — changes are propagated through messages.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9" name=""/>
          <p:cNvSpPr/>
          <p:nvPr/>
        </p:nvSpPr>
        <p:spPr>
          <a:xfrm>
            <a:off x="2286000" y="1600200"/>
            <a:ext cx="5082840" cy="473760"/>
          </a:xfrm>
          <a:prstGeom prst="rect">
            <a:avLst/>
          </a:prstGeom>
          <a:noFill/>
          <a:ln w="0">
            <a:noFill/>
          </a:ln>
        </p:spPr>
        <p:style>
          <a:lnRef idx="0"/>
          <a:fillRef idx="0"/>
          <a:effectRef idx="0"/>
          <a:fontRef idx="minor"/>
        </p:style>
        <p:txBody>
          <a:bodyPr lIns="90000" rIns="90000" tIns="45000" bIns="45000">
            <a:noAutofit/>
          </a:bodyPr>
          <a:p>
            <a:pPr algn="just">
              <a:lnSpc>
                <a:spcPct val="100000"/>
              </a:lnSpc>
            </a:pPr>
            <a:r>
              <a:rPr b="0" lang="en-US" sz="2600" spc="-1" strike="noStrike">
                <a:solidFill>
                  <a:srgbClr val="ffffff"/>
                </a:solidFill>
                <a:latin typeface="Comfortaa"/>
                <a:ea typeface="DejaVu Sans"/>
              </a:rPr>
              <a:t>“</a:t>
            </a:r>
            <a:r>
              <a:rPr b="0" lang="en-US" sz="2600" spc="-1" strike="noStrike">
                <a:solidFill>
                  <a:srgbClr val="ffffff"/>
                </a:solidFill>
                <a:latin typeface="Comfortaa"/>
                <a:ea typeface="DejaVu Sans"/>
              </a:rPr>
              <a:t>Old” versus “new” paradigm</a:t>
            </a:r>
            <a:endParaRPr b="0" lang="en-US" sz="2600" spc="-1" strike="noStrike">
              <a:latin typeface="Arial"/>
            </a:endParaRPr>
          </a:p>
        </p:txBody>
      </p:sp>
      <p:sp>
        <p:nvSpPr>
          <p:cNvPr id="360" name=""/>
          <p:cNvSpPr/>
          <p:nvPr/>
        </p:nvSpPr>
        <p:spPr>
          <a:xfrm>
            <a:off x="2711880" y="2514600"/>
            <a:ext cx="4374000" cy="1834920"/>
          </a:xfrm>
          <a:prstGeom prst="rect">
            <a:avLst/>
          </a:prstGeom>
          <a:noFill/>
          <a:ln w="0">
            <a:noFill/>
          </a:ln>
        </p:spPr>
        <p:style>
          <a:lnRef idx="0"/>
          <a:fillRef idx="0"/>
          <a:effectRef idx="0"/>
          <a:fontRef idx="minor"/>
        </p:style>
        <p:txBody>
          <a:bodyPr lIns="90000" rIns="90000" tIns="45000" bIns="45000">
            <a:noAutofit/>
          </a:bodyPr>
          <a:p>
            <a:pPr marL="432000" indent="-323280">
              <a:lnSpc>
                <a:spcPct val="100000"/>
              </a:lnSpc>
              <a:spcAft>
                <a:spcPts val="1060"/>
              </a:spcAft>
              <a:buClr>
                <a:srgbClr val="eeeff0"/>
              </a:buClr>
              <a:buFont typeface="Droid Sans"/>
              <a:buChar char="·"/>
            </a:pPr>
            <a:r>
              <a:rPr b="0" lang="en-US" sz="2600" spc="-1" strike="noStrike">
                <a:solidFill>
                  <a:srgbClr val="000000"/>
                </a:solidFill>
                <a:latin typeface="Arial"/>
                <a:ea typeface="DejaVu Sans"/>
              </a:rPr>
              <a:t>Do you know how a restaurant works?</a:t>
            </a:r>
            <a:endParaRPr b="0" lang="en-US" sz="2600" spc="-1" strike="noStrike">
              <a:latin typeface="Arial"/>
            </a:endParaRPr>
          </a:p>
          <a:p>
            <a:pPr>
              <a:lnSpc>
                <a:spcPct val="100000"/>
              </a:lnSpc>
              <a:spcAft>
                <a:spcPts val="1060"/>
              </a:spcAft>
            </a:pPr>
            <a:endParaRPr b="0" lang="en-US" sz="2600" spc="-1" strike="noStrike">
              <a:latin typeface="Arial"/>
            </a:endParaRPr>
          </a:p>
          <a:p>
            <a:pPr>
              <a:lnSpc>
                <a:spcPct val="100000"/>
              </a:lnSpc>
              <a:spcAft>
                <a:spcPts val="1060"/>
              </a:spcAft>
            </a:pP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
          <p:cNvSpPr/>
          <p:nvPr/>
        </p:nvSpPr>
        <p:spPr>
          <a:xfrm>
            <a:off x="540000" y="180000"/>
            <a:ext cx="8999280" cy="1259280"/>
          </a:xfrm>
          <a:prstGeom prst="rect">
            <a:avLst/>
          </a:prstGeom>
          <a:noFill/>
          <a:ln w="0">
            <a:noFill/>
          </a:ln>
        </p:spPr>
        <p:style>
          <a:lnRef idx="0"/>
          <a:fillRef idx="0"/>
          <a:effectRef idx="0"/>
          <a:fontRef idx="minor"/>
        </p:style>
        <p:txBody>
          <a:bodyPr lIns="0" rIns="0" tIns="0" bIns="0" anchor="ctr" anchorCtr="1">
            <a:noAutofit/>
          </a:bodyPr>
          <a:p>
            <a:pPr algn="ctr">
              <a:lnSpc>
                <a:spcPct val="100000"/>
              </a:lnSpc>
            </a:pPr>
            <a:r>
              <a:rPr b="0" lang="en-US" sz="4800" spc="-1" strike="noStrike">
                <a:solidFill>
                  <a:srgbClr val="eeeff0"/>
                </a:solidFill>
                <a:latin typeface="Comfortaa"/>
                <a:ea typeface="DejaVu Sans"/>
              </a:rPr>
              <a:t>Example 1 – </a:t>
            </a:r>
            <a:r>
              <a:rPr b="0" i="1" lang="en-US" sz="4800" spc="-1" strike="noStrike">
                <a:solidFill>
                  <a:srgbClr val="eeeff0"/>
                </a:solidFill>
                <a:latin typeface="Comfortaa"/>
                <a:ea typeface="DejaVu Sans"/>
              </a:rPr>
              <a:t>old style</a:t>
            </a:r>
            <a:r>
              <a:rPr b="0" lang="en-US" sz="4800" spc="-1" strike="noStrike">
                <a:solidFill>
                  <a:srgbClr val="eeeff0"/>
                </a:solidFill>
                <a:latin typeface="Comfortaa"/>
                <a:ea typeface="DejaVu Sans"/>
              </a:rPr>
              <a:t> </a:t>
            </a:r>
            <a:endParaRPr b="0" lang="en-US" sz="4800" spc="-1" strike="noStrike">
              <a:latin typeface="Arial"/>
            </a:endParaRPr>
          </a:p>
        </p:txBody>
      </p:sp>
      <p:pic>
        <p:nvPicPr>
          <p:cNvPr id="362" name="" descr=""/>
          <p:cNvPicPr/>
          <p:nvPr/>
        </p:nvPicPr>
        <p:blipFill>
          <a:blip r:embed="rId1"/>
          <a:stretch/>
        </p:blipFill>
        <p:spPr>
          <a:xfrm>
            <a:off x="1484640" y="1371600"/>
            <a:ext cx="7111440" cy="36288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1479</TotalTime>
  <Application>LibreOffice/7.1.2.2$Windows_X86_64 LibreOffice_project/8a45595d069ef5570103caea1b71cc9d82b2aae4</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2021-05-31T12:06:44Z</dcterms:modified>
  <cp:revision>11</cp:revision>
  <dc:subject/>
  <dc:title/>
</cp:coreProperties>
</file>

<file path=docProps/custom.xml><?xml version="1.0" encoding="utf-8"?>
<Properties xmlns="http://schemas.openxmlformats.org/officeDocument/2006/custom-properties" xmlns:vt="http://schemas.openxmlformats.org/officeDocument/2006/docPropsVTypes"/>
</file>